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1"/>
  </p:notesMasterIdLst>
  <p:sldIdLst>
    <p:sldId id="256" r:id="rId5"/>
    <p:sldId id="289" r:id="rId6"/>
    <p:sldId id="291" r:id="rId7"/>
    <p:sldId id="292" r:id="rId8"/>
    <p:sldId id="294" r:id="rId9"/>
    <p:sldId id="295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son, Jacqueline C." initials="WJC" lastIdx="1" clrIdx="0">
    <p:extLst>
      <p:ext uri="{19B8F6BF-5375-455C-9EA6-DF929625EA0E}">
        <p15:presenceInfo xmlns:p15="http://schemas.microsoft.com/office/powerpoint/2012/main" userId="S::jcwilson@art-sci.udel.edu::e97b8082-313c-4283-b838-822ecc82faa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5BA0"/>
    <a:srgbClr val="118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8"/>
    <p:restoredTop sz="69775" autoAdjust="0"/>
  </p:normalViewPr>
  <p:slideViewPr>
    <p:cSldViewPr snapToGrid="0" snapToObjects="1">
      <p:cViewPr varScale="1">
        <p:scale>
          <a:sx n="69" d="100"/>
          <a:sy n="69" d="100"/>
        </p:scale>
        <p:origin x="185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57ECF0-23DD-458E-8FE4-D9C5323E8029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5A1DF-41FD-4D3C-B7FC-078D54447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07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5A1DF-41FD-4D3C-B7FC-078D544473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12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5A1DF-41FD-4D3C-B7FC-078D544473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79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5A1DF-41FD-4D3C-B7FC-078D544473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31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5A1DF-41FD-4D3C-B7FC-078D544473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34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Your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Department/Subtitle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0756-53B3-2948-9663-4FB31A9DBE8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88C1-66AC-494C-9E74-8821D80BB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10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0756-53B3-2948-9663-4FB31A9DBE8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88C1-66AC-494C-9E74-8821D80BB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73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0756-53B3-2948-9663-4FB31A9DBE8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88C1-66AC-494C-9E74-8821D80BB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898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0756-53B3-2948-9663-4FB31A9DBE8E}" type="datetimeFigureOut">
              <a:rPr lang="en-US" smtClean="0"/>
              <a:t>2/22/2022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88C1-66AC-494C-9E74-8821D80BB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6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0756-53B3-2948-9663-4FB31A9DBE8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88C1-66AC-494C-9E74-8821D80BB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67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0756-53B3-2948-9663-4FB31A9DBE8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88C1-66AC-494C-9E74-8821D80BB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13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0756-53B3-2948-9663-4FB31A9DBE8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88C1-66AC-494C-9E74-8821D80BB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60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0756-53B3-2948-9663-4FB31A9DBE8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88C1-66AC-494C-9E74-8821D80BB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4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2908" y="6331058"/>
            <a:ext cx="2896892" cy="38837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88C1-66AC-494C-9E74-8821D80BB0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028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0756-53B3-2948-9663-4FB31A9DBE8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88C1-66AC-494C-9E74-8821D80BB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23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10756-53B3-2948-9663-4FB31A9DBE8E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88C1-66AC-494C-9E74-8821D80BB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S_Presentation_Template_FadedSeal_Pag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045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86020"/>
            <a:ext cx="8229600" cy="3765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1/22/2021	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C88C1-66AC-494C-9E74-8821D80BB08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833817" y="6356350"/>
            <a:ext cx="3476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4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189D4"/>
                </a:solidFill>
              </a:rPr>
              <a:t>CAS Financial Operations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4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14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B5BA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1189D4"/>
        </a:buClr>
        <a:buFont typeface="Arial"/>
        <a:buChar char="•"/>
        <a:defRPr sz="3200" kern="1200">
          <a:solidFill>
            <a:srgbClr val="0B5BA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1189D4"/>
        </a:buClr>
        <a:buFont typeface="Arial"/>
        <a:buChar char="–"/>
        <a:defRPr sz="2800" kern="1200">
          <a:solidFill>
            <a:srgbClr val="0B5BA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1189D4"/>
        </a:buClr>
        <a:buFont typeface="Arial"/>
        <a:buChar char="•"/>
        <a:defRPr sz="2400" kern="1200">
          <a:solidFill>
            <a:srgbClr val="0B5BA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1189D4"/>
        </a:buClr>
        <a:buFont typeface="Arial"/>
        <a:buChar char="–"/>
        <a:defRPr sz="2000" kern="1200">
          <a:solidFill>
            <a:srgbClr val="0B5BA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1189D4"/>
        </a:buClr>
        <a:buFont typeface="Arial"/>
        <a:buChar char="»"/>
        <a:defRPr sz="2000" kern="1200">
          <a:solidFill>
            <a:srgbClr val="0B5BA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COLLEGE OF ARTS &amp; SCIENCES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19693"/>
            <a:ext cx="6400800" cy="561513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2"/>
                </a:solidFill>
              </a:rPr>
              <a:t>Honorarium</a:t>
            </a:r>
          </a:p>
        </p:txBody>
      </p:sp>
    </p:spTree>
    <p:extLst>
      <p:ext uri="{BB962C8B-B14F-4D97-AF65-F5344CB8AC3E}">
        <p14:creationId xmlns:p14="http://schemas.microsoft.com/office/powerpoint/2010/main" val="3102754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5E41E-2C2C-4C6B-A27E-2D0E2DB2D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honorarium?</a:t>
            </a:r>
          </a:p>
        </p:txBody>
      </p:sp>
      <p:pic>
        <p:nvPicPr>
          <p:cNvPr id="6" name="Picture 5" descr="Casual woman disappointed">
            <a:extLst>
              <a:ext uri="{FF2B5EF4-FFF2-40B4-BE49-F238E27FC236}">
                <a16:creationId xmlns:a16="http://schemas.microsoft.com/office/drawing/2014/main" id="{3F704FF0-6632-4607-806A-52538EC3E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491" y="2051679"/>
            <a:ext cx="2260398" cy="402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84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6BF7F-79A2-4D6D-AC1A-7CE537715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honorarium is……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7595-FBD9-44D4-B295-AA267E51F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 gesture of thanks to an individual for any of the following:</a:t>
            </a:r>
          </a:p>
          <a:p>
            <a:r>
              <a:rPr lang="en-US" dirty="0"/>
              <a:t>Guest lecturer</a:t>
            </a:r>
          </a:p>
          <a:p>
            <a:r>
              <a:rPr lang="en-US" dirty="0"/>
              <a:t>Academic program reviewer</a:t>
            </a:r>
          </a:p>
          <a:p>
            <a:r>
              <a:rPr lang="en-US" dirty="0"/>
              <a:t>External reviewer</a:t>
            </a:r>
          </a:p>
          <a:p>
            <a:r>
              <a:rPr lang="en-US" dirty="0"/>
              <a:t>Panelist</a:t>
            </a:r>
          </a:p>
          <a:p>
            <a:r>
              <a:rPr lang="en-US" dirty="0"/>
              <a:t>Seminar/Workshop speaker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People shaking hands">
            <a:extLst>
              <a:ext uri="{FF2B5EF4-FFF2-40B4-BE49-F238E27FC236}">
                <a16:creationId xmlns:a16="http://schemas.microsoft.com/office/drawing/2014/main" id="{15B26C8F-080A-48AF-9FED-3EC43F2B9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373" y="3323063"/>
            <a:ext cx="2837090" cy="212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00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34396-D832-42EB-829D-37B7DD41B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honorarium….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041F0-519B-40B0-AEC9-55F41DF28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54351"/>
            <a:ext cx="4973444" cy="349033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Is recognized as furthering the mission of the UD</a:t>
            </a:r>
          </a:p>
          <a:p>
            <a:r>
              <a:rPr lang="en-US" dirty="0"/>
              <a:t>A thank you for the sharing of talent</a:t>
            </a:r>
          </a:p>
          <a:p>
            <a:r>
              <a:rPr lang="en-US" dirty="0"/>
              <a:t>A payment to an individual person, not a corporation or business</a:t>
            </a:r>
          </a:p>
          <a:p>
            <a:r>
              <a:rPr lang="en-US" dirty="0"/>
              <a:t>Generates a 1099</a:t>
            </a:r>
          </a:p>
          <a:p>
            <a:endParaRPr lang="en-US" dirty="0"/>
          </a:p>
        </p:txBody>
      </p:sp>
      <p:pic>
        <p:nvPicPr>
          <p:cNvPr id="5" name="Picture 4" descr="Man writing on whiteboard giving online lecture">
            <a:extLst>
              <a:ext uri="{FF2B5EF4-FFF2-40B4-BE49-F238E27FC236}">
                <a16:creationId xmlns:a16="http://schemas.microsoft.com/office/drawing/2014/main" id="{2DAE053E-0F60-44C6-978D-911D4F504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212" y="3129648"/>
            <a:ext cx="3192036" cy="212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73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7F327-469C-4984-9AF1-95C15F9D3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honorarium is not….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DA967-5752-4F54-99F2-9D94FF186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4282" y="2386020"/>
            <a:ext cx="5787483" cy="37655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Payment based on hours</a:t>
            </a:r>
          </a:p>
          <a:p>
            <a:r>
              <a:rPr lang="en-US" dirty="0"/>
              <a:t>Based on performing a certain activity or task for payment</a:t>
            </a:r>
          </a:p>
          <a:p>
            <a:r>
              <a:rPr lang="en-US" dirty="0"/>
              <a:t>Characterized as in place of lost wages, expenses, or costs incurred by an individual</a:t>
            </a:r>
          </a:p>
          <a:p>
            <a:r>
              <a:rPr lang="en-US" dirty="0"/>
              <a:t>A negotiated amount</a:t>
            </a:r>
          </a:p>
          <a:p>
            <a:r>
              <a:rPr lang="en-US" dirty="0"/>
              <a:t>Work</a:t>
            </a:r>
          </a:p>
          <a:p>
            <a:endParaRPr lang="en-US" dirty="0"/>
          </a:p>
        </p:txBody>
      </p:sp>
      <p:pic>
        <p:nvPicPr>
          <p:cNvPr id="5" name="Picture 4" descr="Young business woman thumbs down">
            <a:extLst>
              <a:ext uri="{FF2B5EF4-FFF2-40B4-BE49-F238E27FC236}">
                <a16:creationId xmlns:a16="http://schemas.microsoft.com/office/drawing/2014/main" id="{720C3709-B1AA-45C5-A1FE-45B3614ED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06" y="1951123"/>
            <a:ext cx="1790911" cy="447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82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6734E-ADE9-4DAB-9F4A-80BFE4151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in doubt……….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8B526-4BAC-4251-BF02-B8996FC50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Calibri" panose="020F0502020204030204" pitchFamily="34" charset="0"/>
              </a:rPr>
              <a:t>…………………….Reach Out </a:t>
            </a:r>
          </a:p>
          <a:p>
            <a:pPr marL="0" indent="0" algn="ctr">
              <a:buNone/>
            </a:pPr>
            <a:r>
              <a:rPr lang="en-US" sz="2800" dirty="0">
                <a:latin typeface="Calibri" panose="020F0502020204030204" pitchFamily="34" charset="0"/>
              </a:rPr>
              <a:t>CAS-financialops@udel.edu</a:t>
            </a:r>
          </a:p>
          <a:p>
            <a:pPr marL="0" indent="0" algn="ctr">
              <a:buNone/>
            </a:pPr>
            <a:endParaRPr lang="en-US" sz="2800" dirty="0">
              <a:latin typeface="Calibri" panose="020F0502020204030204" pitchFamily="34" charset="0"/>
            </a:endParaRPr>
          </a:p>
        </p:txBody>
      </p:sp>
      <p:pic>
        <p:nvPicPr>
          <p:cNvPr id="5" name="Picture 4" descr="Business woman pointing up">
            <a:extLst>
              <a:ext uri="{FF2B5EF4-FFF2-40B4-BE49-F238E27FC236}">
                <a16:creationId xmlns:a16="http://schemas.microsoft.com/office/drawing/2014/main" id="{562B1009-3FEC-4C95-867C-259A6ADB1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042" y="2203457"/>
            <a:ext cx="1341815" cy="332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19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rgbClr val="00539F"/>
      </a:dk1>
      <a:lt1>
        <a:srgbClr val="BDBDBD"/>
      </a:lt1>
      <a:dk2>
        <a:srgbClr val="002663"/>
      </a:dk2>
      <a:lt2>
        <a:srgbClr val="FFFFFF"/>
      </a:lt2>
      <a:accent1>
        <a:srgbClr val="9CCAEF"/>
      </a:accent1>
      <a:accent2>
        <a:srgbClr val="BEA968"/>
      </a:accent2>
      <a:accent3>
        <a:srgbClr val="AFD12F"/>
      </a:accent3>
      <a:accent4>
        <a:srgbClr val="F48518"/>
      </a:accent4>
      <a:accent5>
        <a:srgbClr val="B4B5B8"/>
      </a:accent5>
      <a:accent6>
        <a:srgbClr val="FFD200"/>
      </a:accent6>
      <a:hlink>
        <a:srgbClr val="C4D8E5"/>
      </a:hlink>
      <a:folHlink>
        <a:srgbClr val="BDBDB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4F6C27152CA94B9B65636C94D2A176" ma:contentTypeVersion="3" ma:contentTypeDescription="Create a new document." ma:contentTypeScope="" ma:versionID="75d38953bcd8ea3663437d78509a526c">
  <xsd:schema xmlns:xsd="http://www.w3.org/2001/XMLSchema" xmlns:xs="http://www.w3.org/2001/XMLSchema" xmlns:p="http://schemas.microsoft.com/office/2006/metadata/properties" xmlns:ns2="78605331-efd2-474e-9e69-3b983143bfe1" xmlns:ns3="99aacafe-1580-4bcb-ad95-cc066ae40ef3" targetNamespace="http://schemas.microsoft.com/office/2006/metadata/properties" ma:root="true" ma:fieldsID="c12fc732797e87453b7c1f27b3f1527c" ns2:_="" ns3:_="">
    <xsd:import namespace="78605331-efd2-474e-9e69-3b983143bfe1"/>
    <xsd:import namespace="99aacafe-1580-4bcb-ad95-cc066ae40ef3"/>
    <xsd:element name="properties">
      <xsd:complexType>
        <xsd:sequence>
          <xsd:element name="documentManagement">
            <xsd:complexType>
              <xsd:all>
                <xsd:element ref="ns2:p51f777e746a439692a9c7ef7dae3d64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605331-efd2-474e-9e69-3b983143bfe1" elementFormDefault="qualified">
    <xsd:import namespace="http://schemas.microsoft.com/office/2006/documentManagement/types"/>
    <xsd:import namespace="http://schemas.microsoft.com/office/infopath/2007/PartnerControls"/>
    <xsd:element name="p51f777e746a439692a9c7ef7dae3d64" ma:index="9" nillable="true" ma:taxonomy="true" ma:internalName="p51f777e746a439692a9c7ef7dae3d64" ma:taxonomyFieldName="UnitClassification" ma:displayName="UnitClassification" ma:default="" ma:fieldId="{951f777e-746a-4396-92a9-c7ef7dae3d64}" ma:taxonomyMulti="true" ma:sspId="0bdd5ded-ed89-4195-a86c-ef771cc115e4" ma:termSetId="483aeb38-41a9-43cf-99bf-5cdd4f256b6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aacafe-1580-4bcb-ad95-cc066ae40ef3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ca14907d-62dc-4568-9e53-242181632a81}" ma:internalName="TaxCatchAll" ma:showField="CatchAllData" ma:web="99aacafe-1580-4bcb-ad95-cc066ae40e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51f777e746a439692a9c7ef7dae3d64 xmlns="78605331-efd2-474e-9e69-3b983143bfe1">
      <Terms xmlns="http://schemas.microsoft.com/office/infopath/2007/PartnerControls">
        <TermInfo xmlns="http://schemas.microsoft.com/office/infopath/2007/PartnerControls">
          <TermName xmlns="http://schemas.microsoft.com/office/infopath/2007/PartnerControls">Finance and Analytics</TermName>
          <TermId xmlns="http://schemas.microsoft.com/office/infopath/2007/PartnerControls">d53b9e3b-5786-401e-bb0f-6c933b0dce1d</TermId>
        </TermInfo>
      </Terms>
    </p51f777e746a439692a9c7ef7dae3d64>
    <TaxCatchAll xmlns="99aacafe-1580-4bcb-ad95-cc066ae40ef3">
      <Value>17</Value>
    </TaxCatchAl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0F1B453-5945-4E45-B042-C578B0DC6278}"/>
</file>

<file path=customXml/itemProps2.xml><?xml version="1.0" encoding="utf-8"?>
<ds:datastoreItem xmlns:ds="http://schemas.openxmlformats.org/officeDocument/2006/customXml" ds:itemID="{37C0148D-CB02-4947-8C74-70A2CFA4E1CC}"/>
</file>

<file path=customXml/itemProps3.xml><?xml version="1.0" encoding="utf-8"?>
<ds:datastoreItem xmlns:ds="http://schemas.openxmlformats.org/officeDocument/2006/customXml" ds:itemID="{1F9BB5D4-3D79-4186-B1E1-7DF48DFB8439}"/>
</file>

<file path=docProps/app.xml><?xml version="1.0" encoding="utf-8"?>
<Properties xmlns="http://schemas.openxmlformats.org/officeDocument/2006/extended-properties" xmlns:vt="http://schemas.openxmlformats.org/officeDocument/2006/docPropsVTypes">
  <TotalTime>11230</TotalTime>
  <Words>130</Words>
  <Application>Microsoft Office PowerPoint</Application>
  <PresentationFormat>On-screen Show (4:3)</PresentationFormat>
  <Paragraphs>28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COLLEGE OF ARTS &amp; SCIENCES</vt:lpstr>
      <vt:lpstr>What is an honorarium?</vt:lpstr>
      <vt:lpstr>An honorarium is……</vt:lpstr>
      <vt:lpstr>An honorarium….</vt:lpstr>
      <vt:lpstr>An honorarium is not….</vt:lpstr>
      <vt:lpstr>When in doubt……….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Honorarium Presentation</dc:title>
  <dc:creator>Nicole</dc:creator>
  <cp:lastModifiedBy>Wilson, Jacqueline C.</cp:lastModifiedBy>
  <cp:revision>43</cp:revision>
  <dcterms:created xsi:type="dcterms:W3CDTF">2021-02-11T16:14:27Z</dcterms:created>
  <dcterms:modified xsi:type="dcterms:W3CDTF">2022-02-22T20:02:58Z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0x010100894F6C27152CA94B9B65636C94D2A176</vt:lpwstr>
  </property>
  <property fmtid="{D5CDD505-2E9C-101B-9397-08002B2CF9AE}" pid="3" name="UnitClassification">
    <vt:lpwstr>17;#Finance and Analytics|d53b9e3b-5786-401e-bb0f-6c933b0dce1d</vt:lpwstr>
  </property>
</Properties>
</file>