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67"/>
  </p:notesMasterIdLst>
  <p:handoutMasterIdLst>
    <p:handoutMasterId r:id="rId68"/>
  </p:handoutMasterIdLst>
  <p:sldIdLst>
    <p:sldId id="259" r:id="rId2"/>
    <p:sldId id="257" r:id="rId3"/>
    <p:sldId id="274" r:id="rId4"/>
    <p:sldId id="276" r:id="rId5"/>
    <p:sldId id="258" r:id="rId6"/>
    <p:sldId id="260" r:id="rId7"/>
    <p:sldId id="261" r:id="rId8"/>
    <p:sldId id="263" r:id="rId9"/>
    <p:sldId id="264" r:id="rId10"/>
    <p:sldId id="265" r:id="rId11"/>
    <p:sldId id="266" r:id="rId12"/>
    <p:sldId id="268" r:id="rId13"/>
    <p:sldId id="269" r:id="rId14"/>
    <p:sldId id="270" r:id="rId15"/>
    <p:sldId id="271" r:id="rId16"/>
    <p:sldId id="272" r:id="rId17"/>
    <p:sldId id="273" r:id="rId18"/>
    <p:sldId id="278" r:id="rId19"/>
    <p:sldId id="280" r:id="rId20"/>
    <p:sldId id="281" r:id="rId21"/>
    <p:sldId id="282" r:id="rId22"/>
    <p:sldId id="283"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78"/>
  </p:normalViewPr>
  <p:slideViewPr>
    <p:cSldViewPr snapToObjects="1">
      <p:cViewPr varScale="1">
        <p:scale>
          <a:sx n="107" d="100"/>
          <a:sy n="107" d="100"/>
        </p:scale>
        <p:origin x="754" y="5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is, Janna" userId="c82b5832-5683-41cf-aa47-3cde07b1b759" providerId="ADAL" clId="{58BF1F8B-E171-48D9-B6B1-A47CBD0DA1D5}"/>
    <pc:docChg chg="custSel modSld">
      <pc:chgData name="Chavis, Janna" userId="c82b5832-5683-41cf-aa47-3cde07b1b759" providerId="ADAL" clId="{58BF1F8B-E171-48D9-B6B1-A47CBD0DA1D5}" dt="2021-12-16T15:24:38.210" v="94" actId="20577"/>
      <pc:docMkLst>
        <pc:docMk/>
      </pc:docMkLst>
      <pc:sldChg chg="modSp mod">
        <pc:chgData name="Chavis, Janna" userId="c82b5832-5683-41cf-aa47-3cde07b1b759" providerId="ADAL" clId="{58BF1F8B-E171-48D9-B6B1-A47CBD0DA1D5}" dt="2021-12-16T15:21:51.882" v="0" actId="20577"/>
        <pc:sldMkLst>
          <pc:docMk/>
          <pc:sldMk cId="1537645642" sldId="313"/>
        </pc:sldMkLst>
        <pc:spChg chg="mod">
          <ac:chgData name="Chavis, Janna" userId="c82b5832-5683-41cf-aa47-3cde07b1b759" providerId="ADAL" clId="{58BF1F8B-E171-48D9-B6B1-A47CBD0DA1D5}" dt="2021-12-16T15:21:51.882" v="0" actId="20577"/>
          <ac:spMkLst>
            <pc:docMk/>
            <pc:sldMk cId="1537645642" sldId="313"/>
            <ac:spMk id="4" creationId="{C617CE07-1412-4C98-877D-A6556B380D94}"/>
          </ac:spMkLst>
        </pc:spChg>
      </pc:sldChg>
      <pc:sldChg chg="modSp mod">
        <pc:chgData name="Chavis, Janna" userId="c82b5832-5683-41cf-aa47-3cde07b1b759" providerId="ADAL" clId="{58BF1F8B-E171-48D9-B6B1-A47CBD0DA1D5}" dt="2021-12-16T15:22:03.101" v="5" actId="20577"/>
        <pc:sldMkLst>
          <pc:docMk/>
          <pc:sldMk cId="3456339900" sldId="314"/>
        </pc:sldMkLst>
        <pc:spChg chg="mod">
          <ac:chgData name="Chavis, Janna" userId="c82b5832-5683-41cf-aa47-3cde07b1b759" providerId="ADAL" clId="{58BF1F8B-E171-48D9-B6B1-A47CBD0DA1D5}" dt="2021-12-16T15:22:03.101" v="5" actId="20577"/>
          <ac:spMkLst>
            <pc:docMk/>
            <pc:sldMk cId="3456339900" sldId="314"/>
            <ac:spMk id="4" creationId="{F9096588-1B22-4DFC-B056-892F153076AF}"/>
          </ac:spMkLst>
        </pc:spChg>
      </pc:sldChg>
      <pc:sldChg chg="modSp mod">
        <pc:chgData name="Chavis, Janna" userId="c82b5832-5683-41cf-aa47-3cde07b1b759" providerId="ADAL" clId="{58BF1F8B-E171-48D9-B6B1-A47CBD0DA1D5}" dt="2021-12-16T15:22:05.938" v="6" actId="20577"/>
        <pc:sldMkLst>
          <pc:docMk/>
          <pc:sldMk cId="22403625" sldId="315"/>
        </pc:sldMkLst>
        <pc:spChg chg="mod">
          <ac:chgData name="Chavis, Janna" userId="c82b5832-5683-41cf-aa47-3cde07b1b759" providerId="ADAL" clId="{58BF1F8B-E171-48D9-B6B1-A47CBD0DA1D5}" dt="2021-12-16T15:22:05.938" v="6" actId="20577"/>
          <ac:spMkLst>
            <pc:docMk/>
            <pc:sldMk cId="22403625" sldId="315"/>
            <ac:spMk id="4" creationId="{F9096588-1B22-4DFC-B056-892F153076AF}"/>
          </ac:spMkLst>
        </pc:spChg>
      </pc:sldChg>
      <pc:sldChg chg="modSp mod">
        <pc:chgData name="Chavis, Janna" userId="c82b5832-5683-41cf-aa47-3cde07b1b759" providerId="ADAL" clId="{58BF1F8B-E171-48D9-B6B1-A47CBD0DA1D5}" dt="2021-12-16T15:22:22.946" v="24" actId="20577"/>
        <pc:sldMkLst>
          <pc:docMk/>
          <pc:sldMk cId="3847893286" sldId="316"/>
        </pc:sldMkLst>
        <pc:spChg chg="mod">
          <ac:chgData name="Chavis, Janna" userId="c82b5832-5683-41cf-aa47-3cde07b1b759" providerId="ADAL" clId="{58BF1F8B-E171-48D9-B6B1-A47CBD0DA1D5}" dt="2021-12-16T15:22:14.988" v="20" actId="20577"/>
          <ac:spMkLst>
            <pc:docMk/>
            <pc:sldMk cId="3847893286" sldId="316"/>
            <ac:spMk id="2" creationId="{A3A1D1A7-DCA9-4688-B40B-E24AF36AA267}"/>
          </ac:spMkLst>
        </pc:spChg>
        <pc:spChg chg="mod">
          <ac:chgData name="Chavis, Janna" userId="c82b5832-5683-41cf-aa47-3cde07b1b759" providerId="ADAL" clId="{58BF1F8B-E171-48D9-B6B1-A47CBD0DA1D5}" dt="2021-12-16T15:22:22.946" v="24" actId="20577"/>
          <ac:spMkLst>
            <pc:docMk/>
            <pc:sldMk cId="3847893286" sldId="316"/>
            <ac:spMk id="4" creationId="{F9096588-1B22-4DFC-B056-892F153076AF}"/>
          </ac:spMkLst>
        </pc:spChg>
      </pc:sldChg>
      <pc:sldChg chg="modSp mod">
        <pc:chgData name="Chavis, Janna" userId="c82b5832-5683-41cf-aa47-3cde07b1b759" providerId="ADAL" clId="{58BF1F8B-E171-48D9-B6B1-A47CBD0DA1D5}" dt="2021-12-16T15:22:33.460" v="29" actId="20577"/>
        <pc:sldMkLst>
          <pc:docMk/>
          <pc:sldMk cId="1322018013" sldId="317"/>
        </pc:sldMkLst>
        <pc:spChg chg="mod">
          <ac:chgData name="Chavis, Janna" userId="c82b5832-5683-41cf-aa47-3cde07b1b759" providerId="ADAL" clId="{58BF1F8B-E171-48D9-B6B1-A47CBD0DA1D5}" dt="2021-12-16T15:22:33.460" v="29" actId="20577"/>
          <ac:spMkLst>
            <pc:docMk/>
            <pc:sldMk cId="1322018013" sldId="317"/>
            <ac:spMk id="4" creationId="{F9096588-1B22-4DFC-B056-892F153076AF}"/>
          </ac:spMkLst>
        </pc:spChg>
      </pc:sldChg>
      <pc:sldChg chg="modSp mod">
        <pc:chgData name="Chavis, Janna" userId="c82b5832-5683-41cf-aa47-3cde07b1b759" providerId="ADAL" clId="{58BF1F8B-E171-48D9-B6B1-A47CBD0DA1D5}" dt="2021-12-16T15:23:01.010" v="46" actId="20577"/>
        <pc:sldMkLst>
          <pc:docMk/>
          <pc:sldMk cId="1275480655" sldId="318"/>
        </pc:sldMkLst>
        <pc:spChg chg="mod">
          <ac:chgData name="Chavis, Janna" userId="c82b5832-5683-41cf-aa47-3cde07b1b759" providerId="ADAL" clId="{58BF1F8B-E171-48D9-B6B1-A47CBD0DA1D5}" dt="2021-12-16T15:23:01.010" v="46" actId="20577"/>
          <ac:spMkLst>
            <pc:docMk/>
            <pc:sldMk cId="1275480655" sldId="318"/>
            <ac:spMk id="4" creationId="{F9096588-1B22-4DFC-B056-892F153076AF}"/>
          </ac:spMkLst>
        </pc:spChg>
      </pc:sldChg>
      <pc:sldChg chg="modSp mod">
        <pc:chgData name="Chavis, Janna" userId="c82b5832-5683-41cf-aa47-3cde07b1b759" providerId="ADAL" clId="{58BF1F8B-E171-48D9-B6B1-A47CBD0DA1D5}" dt="2021-12-16T15:23:08.300" v="49" actId="20577"/>
        <pc:sldMkLst>
          <pc:docMk/>
          <pc:sldMk cId="3941314119" sldId="319"/>
        </pc:sldMkLst>
        <pc:spChg chg="mod">
          <ac:chgData name="Chavis, Janna" userId="c82b5832-5683-41cf-aa47-3cde07b1b759" providerId="ADAL" clId="{58BF1F8B-E171-48D9-B6B1-A47CBD0DA1D5}" dt="2021-12-16T15:23:08.300" v="49" actId="20577"/>
          <ac:spMkLst>
            <pc:docMk/>
            <pc:sldMk cId="3941314119" sldId="319"/>
            <ac:spMk id="4" creationId="{F9096588-1B22-4DFC-B056-892F153076AF}"/>
          </ac:spMkLst>
        </pc:spChg>
      </pc:sldChg>
      <pc:sldChg chg="modSp mod">
        <pc:chgData name="Chavis, Janna" userId="c82b5832-5683-41cf-aa47-3cde07b1b759" providerId="ADAL" clId="{58BF1F8B-E171-48D9-B6B1-A47CBD0DA1D5}" dt="2021-12-16T15:23:25.350" v="55" actId="20577"/>
        <pc:sldMkLst>
          <pc:docMk/>
          <pc:sldMk cId="2667443301" sldId="321"/>
        </pc:sldMkLst>
        <pc:spChg chg="mod">
          <ac:chgData name="Chavis, Janna" userId="c82b5832-5683-41cf-aa47-3cde07b1b759" providerId="ADAL" clId="{58BF1F8B-E171-48D9-B6B1-A47CBD0DA1D5}" dt="2021-12-16T15:23:25.350" v="55" actId="20577"/>
          <ac:spMkLst>
            <pc:docMk/>
            <pc:sldMk cId="2667443301" sldId="321"/>
            <ac:spMk id="4" creationId="{F9096588-1B22-4DFC-B056-892F153076AF}"/>
          </ac:spMkLst>
        </pc:spChg>
      </pc:sldChg>
      <pc:sldChg chg="modSp mod">
        <pc:chgData name="Chavis, Janna" userId="c82b5832-5683-41cf-aa47-3cde07b1b759" providerId="ADAL" clId="{58BF1F8B-E171-48D9-B6B1-A47CBD0DA1D5}" dt="2021-12-16T15:23:37.572" v="62" actId="20577"/>
        <pc:sldMkLst>
          <pc:docMk/>
          <pc:sldMk cId="4162959619" sldId="322"/>
        </pc:sldMkLst>
        <pc:spChg chg="mod">
          <ac:chgData name="Chavis, Janna" userId="c82b5832-5683-41cf-aa47-3cde07b1b759" providerId="ADAL" clId="{58BF1F8B-E171-48D9-B6B1-A47CBD0DA1D5}" dt="2021-12-16T15:23:37.572" v="62" actId="20577"/>
          <ac:spMkLst>
            <pc:docMk/>
            <pc:sldMk cId="4162959619" sldId="322"/>
            <ac:spMk id="4" creationId="{F9096588-1B22-4DFC-B056-892F153076AF}"/>
          </ac:spMkLst>
        </pc:spChg>
      </pc:sldChg>
      <pc:sldChg chg="modSp mod">
        <pc:chgData name="Chavis, Janna" userId="c82b5832-5683-41cf-aa47-3cde07b1b759" providerId="ADAL" clId="{58BF1F8B-E171-48D9-B6B1-A47CBD0DA1D5}" dt="2021-12-16T15:23:53.403" v="67" actId="20577"/>
        <pc:sldMkLst>
          <pc:docMk/>
          <pc:sldMk cId="704947902" sldId="323"/>
        </pc:sldMkLst>
        <pc:spChg chg="mod">
          <ac:chgData name="Chavis, Janna" userId="c82b5832-5683-41cf-aa47-3cde07b1b759" providerId="ADAL" clId="{58BF1F8B-E171-48D9-B6B1-A47CBD0DA1D5}" dt="2021-12-16T15:23:53.403" v="67" actId="20577"/>
          <ac:spMkLst>
            <pc:docMk/>
            <pc:sldMk cId="704947902" sldId="323"/>
            <ac:spMk id="4" creationId="{F9096588-1B22-4DFC-B056-892F153076AF}"/>
          </ac:spMkLst>
        </pc:spChg>
      </pc:sldChg>
      <pc:sldChg chg="modSp mod">
        <pc:chgData name="Chavis, Janna" userId="c82b5832-5683-41cf-aa47-3cde07b1b759" providerId="ADAL" clId="{58BF1F8B-E171-48D9-B6B1-A47CBD0DA1D5}" dt="2021-12-16T15:23:58.701" v="69" actId="20577"/>
        <pc:sldMkLst>
          <pc:docMk/>
          <pc:sldMk cId="2322525464" sldId="324"/>
        </pc:sldMkLst>
        <pc:spChg chg="mod">
          <ac:chgData name="Chavis, Janna" userId="c82b5832-5683-41cf-aa47-3cde07b1b759" providerId="ADAL" clId="{58BF1F8B-E171-48D9-B6B1-A47CBD0DA1D5}" dt="2021-12-16T15:23:58.701" v="69" actId="20577"/>
          <ac:spMkLst>
            <pc:docMk/>
            <pc:sldMk cId="2322525464" sldId="324"/>
            <ac:spMk id="4" creationId="{F9096588-1B22-4DFC-B056-892F153076AF}"/>
          </ac:spMkLst>
        </pc:spChg>
      </pc:sldChg>
      <pc:sldChg chg="modSp mod">
        <pc:chgData name="Chavis, Janna" userId="c82b5832-5683-41cf-aa47-3cde07b1b759" providerId="ADAL" clId="{58BF1F8B-E171-48D9-B6B1-A47CBD0DA1D5}" dt="2021-12-16T15:24:11.556" v="77" actId="20577"/>
        <pc:sldMkLst>
          <pc:docMk/>
          <pc:sldMk cId="132234393" sldId="325"/>
        </pc:sldMkLst>
        <pc:spChg chg="mod">
          <ac:chgData name="Chavis, Janna" userId="c82b5832-5683-41cf-aa47-3cde07b1b759" providerId="ADAL" clId="{58BF1F8B-E171-48D9-B6B1-A47CBD0DA1D5}" dt="2021-12-16T15:24:11.556" v="77" actId="20577"/>
          <ac:spMkLst>
            <pc:docMk/>
            <pc:sldMk cId="132234393" sldId="325"/>
            <ac:spMk id="4" creationId="{F9096588-1B22-4DFC-B056-892F153076AF}"/>
          </ac:spMkLst>
        </pc:spChg>
      </pc:sldChg>
      <pc:sldChg chg="modSp mod">
        <pc:chgData name="Chavis, Janna" userId="c82b5832-5683-41cf-aa47-3cde07b1b759" providerId="ADAL" clId="{58BF1F8B-E171-48D9-B6B1-A47CBD0DA1D5}" dt="2021-12-16T15:24:15.907" v="79" actId="20577"/>
        <pc:sldMkLst>
          <pc:docMk/>
          <pc:sldMk cId="3543909560" sldId="326"/>
        </pc:sldMkLst>
        <pc:spChg chg="mod">
          <ac:chgData name="Chavis, Janna" userId="c82b5832-5683-41cf-aa47-3cde07b1b759" providerId="ADAL" clId="{58BF1F8B-E171-48D9-B6B1-A47CBD0DA1D5}" dt="2021-12-16T15:24:15.907" v="79" actId="20577"/>
          <ac:spMkLst>
            <pc:docMk/>
            <pc:sldMk cId="3543909560" sldId="326"/>
            <ac:spMk id="4" creationId="{F9096588-1B22-4DFC-B056-892F153076AF}"/>
          </ac:spMkLst>
        </pc:spChg>
      </pc:sldChg>
      <pc:sldChg chg="modSp mod">
        <pc:chgData name="Chavis, Janna" userId="c82b5832-5683-41cf-aa47-3cde07b1b759" providerId="ADAL" clId="{58BF1F8B-E171-48D9-B6B1-A47CBD0DA1D5}" dt="2021-12-16T15:24:38.210" v="94" actId="20577"/>
        <pc:sldMkLst>
          <pc:docMk/>
          <pc:sldMk cId="586935412" sldId="327"/>
        </pc:sldMkLst>
        <pc:spChg chg="mod">
          <ac:chgData name="Chavis, Janna" userId="c82b5832-5683-41cf-aa47-3cde07b1b759" providerId="ADAL" clId="{58BF1F8B-E171-48D9-B6B1-A47CBD0DA1D5}" dt="2021-12-16T15:24:38.210" v="94" actId="20577"/>
          <ac:spMkLst>
            <pc:docMk/>
            <pc:sldMk cId="586935412" sldId="327"/>
            <ac:spMk id="4" creationId="{F9096588-1B22-4DFC-B056-892F153076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5CB7454-15C1-A944-AC37-5542B6D3ECE9}" type="datetime1">
              <a:rPr lang="en-US"/>
              <a:pPr>
                <a:defRPr/>
              </a:pPr>
              <a:t>12/16/2021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CAD9EFA-3E97-9B4D-8EE7-720657CEF67E}" type="slidenum">
              <a:rPr lang="en-US"/>
              <a:pPr>
                <a:defRPr/>
              </a:pPr>
              <a:t>‹#›</a:t>
            </a:fld>
            <a:endParaRPr lang="en-US"/>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210EC45-414C-6A4E-BBBD-A09AEA33A371}" type="datetime1">
              <a:rPr lang="en-US"/>
              <a:pPr>
                <a:defRPr/>
              </a:pPr>
              <a:t>12/16/2021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FE6EDC6-DD80-2D48-A9E8-763FB51E6E0C}" type="slidenum">
              <a:rPr lang="en-US"/>
              <a:pPr>
                <a:defRPr/>
              </a:pPr>
              <a:t>‹#›</a:t>
            </a:fld>
            <a:endParaRPr lang="en-US"/>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95F1C-3447-014F-A03E-65CA47372F2C}"/>
              </a:ext>
            </a:extLst>
          </p:cNvPr>
          <p:cNvSpPr>
            <a:spLocks noGrp="1"/>
          </p:cNvSpPr>
          <p:nvPr>
            <p:ph sz="quarter" idx="10" hasCustomPrompt="1"/>
          </p:nvPr>
        </p:nvSpPr>
        <p:spPr>
          <a:xfrm>
            <a:off x="685800" y="742950"/>
            <a:ext cx="7772400" cy="1066800"/>
          </a:xfrm>
        </p:spPr>
        <p:txBody>
          <a:bodyPr anchor="ctr"/>
          <a:lstStyle>
            <a:lvl1pPr marL="0" indent="0" algn="ctr">
              <a:buNone/>
              <a:defRPr sz="3200"/>
            </a:lvl1pPr>
          </a:lstStyle>
          <a:p>
            <a:pPr lvl="0"/>
            <a:r>
              <a:rPr lang="en-US" dirty="0"/>
              <a:t>Click to edit Master title style</a:t>
            </a:r>
          </a:p>
        </p:txBody>
      </p:sp>
      <p:sp>
        <p:nvSpPr>
          <p:cNvPr id="5" name="Content Placeholder 4">
            <a:extLst>
              <a:ext uri="{FF2B5EF4-FFF2-40B4-BE49-F238E27FC236}">
                <a16:creationId xmlns:a16="http://schemas.microsoft.com/office/drawing/2014/main" id="{D4E5FC10-9685-A346-8AD2-79119408731F}"/>
              </a:ext>
            </a:extLst>
          </p:cNvPr>
          <p:cNvSpPr>
            <a:spLocks noGrp="1"/>
          </p:cNvSpPr>
          <p:nvPr>
            <p:ph sz="quarter" idx="11" hasCustomPrompt="1"/>
          </p:nvPr>
        </p:nvSpPr>
        <p:spPr>
          <a:xfrm>
            <a:off x="1371600" y="2419350"/>
            <a:ext cx="6400800" cy="1219200"/>
          </a:xfrm>
        </p:spPr>
        <p:txBody>
          <a:bodyPr/>
          <a:lstStyle>
            <a:lvl1pPr marL="0" indent="0" algn="ctr">
              <a:buNone/>
              <a:defRPr>
                <a:solidFill>
                  <a:srgbClr val="00B0F0"/>
                </a:solidFill>
              </a:defRPr>
            </a:lvl1pPr>
          </a:lstStyle>
          <a:p>
            <a:pPr lvl="0"/>
            <a:r>
              <a:rPr lang="en-US" dirty="0"/>
              <a:t>Click to edit Master subtitle style</a:t>
            </a:r>
          </a:p>
        </p:txBody>
      </p:sp>
    </p:spTree>
    <p:extLst>
      <p:ext uri="{BB962C8B-B14F-4D97-AF65-F5344CB8AC3E}">
        <p14:creationId xmlns:p14="http://schemas.microsoft.com/office/powerpoint/2010/main" val="261170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505200" y="4781550"/>
            <a:ext cx="2133600" cy="274637"/>
          </a:xfrm>
          <a:prstGeom prst="rect">
            <a:avLst/>
          </a:prstGeom>
        </p:spPr>
        <p:txBody>
          <a:bodyPr/>
          <a:lstStyle>
            <a:lvl1pPr algn="ctr">
              <a:defRPr>
                <a:solidFill>
                  <a:srgbClr val="006096"/>
                </a:solidFill>
              </a:defRPr>
            </a:lvl1pPr>
          </a:lstStyle>
          <a:p>
            <a:pPr>
              <a:defRPr/>
            </a:pPr>
            <a:fld id="{C6F69E68-A1F7-A441-8DC9-1255D615ACC0}" type="slidenum">
              <a:rPr lang="en-US" smtClean="0"/>
              <a:pPr>
                <a:defRPr/>
              </a:pPr>
              <a:t>‹#›</a:t>
            </a:fld>
            <a:endParaRPr lang="en-US" dirty="0"/>
          </a:p>
        </p:txBody>
      </p:sp>
    </p:spTree>
    <p:extLst>
      <p:ext uri="{BB962C8B-B14F-4D97-AF65-F5344CB8AC3E}">
        <p14:creationId xmlns:p14="http://schemas.microsoft.com/office/powerpoint/2010/main" val="22740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8149"/>
            <a:ext cx="2057400" cy="3657601"/>
          </a:xfrm>
        </p:spPr>
        <p:txBody>
          <a:bodyPr vert="eaVert"/>
          <a:lstStyle>
            <a:lvl1pPr>
              <a:defRPr>
                <a:solidFill>
                  <a:srgbClr val="006096"/>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38149"/>
            <a:ext cx="6019800" cy="3657601"/>
          </a:xfrm>
        </p:spPr>
        <p:txBody>
          <a:bodyPr vert="eaVert"/>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467100" y="4767263"/>
            <a:ext cx="2133600" cy="274637"/>
          </a:xfrm>
          <a:prstGeom prst="rect">
            <a:avLst/>
          </a:prstGeom>
        </p:spPr>
        <p:txBody>
          <a:bodyPr/>
          <a:lstStyle>
            <a:lvl1pPr algn="ctr">
              <a:defRPr>
                <a:solidFill>
                  <a:schemeClr val="bg1"/>
                </a:solidFill>
              </a:defRPr>
            </a:lvl1pPr>
          </a:lstStyle>
          <a:p>
            <a:pPr>
              <a:defRPr/>
            </a:pPr>
            <a:fld id="{8FD8FFC6-973B-2442-BCAF-B040FDE7B897}" type="slidenum">
              <a:rPr lang="en-US" smtClean="0"/>
              <a:pPr>
                <a:defRPr/>
              </a:pPr>
              <a:t>‹#›</a:t>
            </a:fld>
            <a:endParaRPr lang="en-US" dirty="0"/>
          </a:p>
        </p:txBody>
      </p:sp>
    </p:spTree>
    <p:extLst>
      <p:ext uri="{BB962C8B-B14F-4D97-AF65-F5344CB8AC3E}">
        <p14:creationId xmlns:p14="http://schemas.microsoft.com/office/powerpoint/2010/main" val="25561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67ED70C6-FDCB-5747-9A21-CEFC4DDC4D7F}" type="slidenum">
              <a:rPr lang="en-US" smtClean="0"/>
              <a:pPr>
                <a:defRPr/>
              </a:pPr>
              <a:t>‹#›</a:t>
            </a:fld>
            <a:endParaRPr lang="en-US" dirty="0"/>
          </a:p>
        </p:txBody>
      </p:sp>
    </p:spTree>
    <p:extLst>
      <p:ext uri="{BB962C8B-B14F-4D97-AF65-F5344CB8AC3E}">
        <p14:creationId xmlns:p14="http://schemas.microsoft.com/office/powerpoint/2010/main" val="383659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647950"/>
            <a:ext cx="7772400" cy="1021556"/>
          </a:xfrm>
        </p:spPr>
        <p:txBody>
          <a:bodyPr anchor="t">
            <a:normAutofit/>
          </a:bodyPr>
          <a:lstStyle>
            <a:lvl1pPr algn="l">
              <a:defRPr sz="3200" b="1" cap="all">
                <a:solidFill>
                  <a:srgbClr val="00B0F0"/>
                </a:solidFill>
              </a:defRPr>
            </a:lvl1pPr>
          </a:lstStyle>
          <a:p>
            <a:r>
              <a:rPr lang="en-US" dirty="0"/>
              <a:t>Click to edit Master title style</a:t>
            </a:r>
          </a:p>
        </p:txBody>
      </p:sp>
      <p:sp>
        <p:nvSpPr>
          <p:cNvPr id="3" name="Text Placeholder 2"/>
          <p:cNvSpPr>
            <a:spLocks noGrp="1"/>
          </p:cNvSpPr>
          <p:nvPr>
            <p:ph type="body" idx="1"/>
          </p:nvPr>
        </p:nvSpPr>
        <p:spPr>
          <a:xfrm>
            <a:off x="722313" y="152280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3352800" y="4767263"/>
            <a:ext cx="2133600" cy="274637"/>
          </a:xfrm>
          <a:prstGeom prst="rect">
            <a:avLst/>
          </a:prstGeom>
        </p:spPr>
        <p:txBody>
          <a:bodyPr/>
          <a:lstStyle>
            <a:lvl1pPr algn="ctr">
              <a:defRPr>
                <a:solidFill>
                  <a:srgbClr val="006096"/>
                </a:solidFill>
              </a:defRPr>
            </a:lvl1pPr>
          </a:lstStyle>
          <a:p>
            <a:pPr>
              <a:defRPr/>
            </a:pPr>
            <a:fld id="{B8643EE7-E1E3-6A41-AED4-ADD0882BF97B}" type="slidenum">
              <a:rPr lang="en-US" smtClean="0"/>
              <a:pPr>
                <a:defRPr/>
              </a:pPr>
              <a:t>‹#›</a:t>
            </a:fld>
            <a:endParaRPr lang="en-US" dirty="0"/>
          </a:p>
        </p:txBody>
      </p:sp>
    </p:spTree>
    <p:extLst>
      <p:ext uri="{BB962C8B-B14F-4D97-AF65-F5344CB8AC3E}">
        <p14:creationId xmlns:p14="http://schemas.microsoft.com/office/powerpoint/2010/main" val="46318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742950"/>
          </a:xfr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sz="half" idx="1"/>
          </p:nvPr>
        </p:nvSpPr>
        <p:spPr>
          <a:xfrm>
            <a:off x="457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09701"/>
            <a:ext cx="4038600" cy="2686049"/>
          </a:xfrm>
        </p:spPr>
        <p:txBody>
          <a:bodyPr/>
          <a:lstStyle>
            <a:lvl1pPr>
              <a:defRPr sz="2800">
                <a:solidFill>
                  <a:srgbClr val="00609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2F8EF95E-660F-6F48-9B3C-B3F93E20ACE1}" type="slidenum">
              <a:rPr lang="en-US" smtClean="0"/>
              <a:pPr>
                <a:defRPr/>
              </a:pPr>
              <a:t>‹#›</a:t>
            </a:fld>
            <a:endParaRPr lang="en-US" dirty="0"/>
          </a:p>
        </p:txBody>
      </p:sp>
    </p:spTree>
    <p:extLst>
      <p:ext uri="{BB962C8B-B14F-4D97-AF65-F5344CB8AC3E}">
        <p14:creationId xmlns:p14="http://schemas.microsoft.com/office/powerpoint/2010/main" val="126498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02445"/>
            <a:ext cx="4040188"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276350"/>
            <a:ext cx="4040188"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502445"/>
            <a:ext cx="4041775" cy="773906"/>
          </a:xfrm>
        </p:spPr>
        <p:txBody>
          <a:bodyPr anchor="b"/>
          <a:lstStyle>
            <a:lvl1pPr marL="0" indent="0">
              <a:buNone/>
              <a:defRPr sz="2400" b="1">
                <a:solidFill>
                  <a:srgbClr val="006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276350"/>
            <a:ext cx="4041775" cy="2963466"/>
          </a:xfrm>
        </p:spPr>
        <p:txBody>
          <a:bodyPr/>
          <a:lstStyle>
            <a:lvl1pPr>
              <a:defRPr sz="2400">
                <a:solidFill>
                  <a:srgbClr val="006096"/>
                </a:solidFill>
              </a:defRPr>
            </a:lvl1pPr>
            <a:lvl2pPr>
              <a:defRPr sz="2000">
                <a:solidFill>
                  <a:srgbClr val="006096"/>
                </a:solidFill>
              </a:defRPr>
            </a:lvl2pPr>
            <a:lvl3pPr>
              <a:defRPr sz="1800">
                <a:solidFill>
                  <a:srgbClr val="006096"/>
                </a:solidFill>
              </a:defRPr>
            </a:lvl3pPr>
            <a:lvl4pPr>
              <a:defRPr sz="1600">
                <a:solidFill>
                  <a:srgbClr val="006096"/>
                </a:solidFill>
              </a:defRPr>
            </a:lvl4pPr>
            <a:lvl5pPr>
              <a:defRPr sz="1600">
                <a:solidFill>
                  <a:srgbClr val="00609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57A9B1A9-890C-8B44-BE90-7CB4395EE4D3}" type="slidenum">
              <a:rPr lang="en-US" smtClean="0"/>
              <a:pPr>
                <a:defRPr/>
              </a:pPr>
              <a:t>‹#›</a:t>
            </a:fld>
            <a:endParaRPr lang="en-US" dirty="0"/>
          </a:p>
        </p:txBody>
      </p:sp>
    </p:spTree>
    <p:extLst>
      <p:ext uri="{BB962C8B-B14F-4D97-AF65-F5344CB8AC3E}">
        <p14:creationId xmlns:p14="http://schemas.microsoft.com/office/powerpoint/2010/main" val="418460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096"/>
                </a:solidFill>
              </a:defRPr>
            </a:lvl1pPr>
          </a:lstStyle>
          <a:p>
            <a:r>
              <a:rPr lang="en-US" dirty="0"/>
              <a:t>Click to edit Master title style</a:t>
            </a:r>
          </a:p>
        </p:txBody>
      </p:sp>
      <p:sp>
        <p:nvSpPr>
          <p:cNvPr id="3" name="Slide Number Placeholder 4"/>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388F1A38-2662-714D-BA55-F0640804B748}" type="slidenum">
              <a:rPr lang="en-US" smtClean="0"/>
              <a:pPr>
                <a:defRPr/>
              </a:pPr>
              <a:t>‹#›</a:t>
            </a:fld>
            <a:endParaRPr lang="en-US" dirty="0"/>
          </a:p>
        </p:txBody>
      </p:sp>
    </p:spTree>
    <p:extLst>
      <p:ext uri="{BB962C8B-B14F-4D97-AF65-F5344CB8AC3E}">
        <p14:creationId xmlns:p14="http://schemas.microsoft.com/office/powerpoint/2010/main" val="28895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3505200" y="4767263"/>
            <a:ext cx="2133600" cy="274637"/>
          </a:xfrm>
          <a:prstGeom prst="rect">
            <a:avLst/>
          </a:prstGeom>
        </p:spPr>
        <p:txBody>
          <a:bodyPr/>
          <a:lstStyle>
            <a:lvl1pPr algn="ctr">
              <a:defRPr>
                <a:solidFill>
                  <a:srgbClr val="006096"/>
                </a:solidFill>
              </a:defRPr>
            </a:lvl1pPr>
          </a:lstStyle>
          <a:p>
            <a:pPr>
              <a:defRPr/>
            </a:pPr>
            <a:fld id="{D5524B65-BD56-BC42-A8D4-F7B262BC0E77}" type="slidenum">
              <a:rPr lang="en-US" smtClean="0"/>
              <a:pPr>
                <a:defRPr/>
              </a:pPr>
              <a:t>‹#›</a:t>
            </a:fld>
            <a:endParaRPr lang="en-US" dirty="0"/>
          </a:p>
        </p:txBody>
      </p:sp>
    </p:spTree>
    <p:extLst>
      <p:ext uri="{BB962C8B-B14F-4D97-AF65-F5344CB8AC3E}">
        <p14:creationId xmlns:p14="http://schemas.microsoft.com/office/powerpoint/2010/main" val="424603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514350"/>
            <a:ext cx="3008313" cy="947738"/>
          </a:xfrm>
        </p:spPr>
        <p:txBody>
          <a:bodyPr anchor="b"/>
          <a:lstStyle>
            <a:lvl1pPr algn="l">
              <a:defRPr sz="2000" b="1">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3575050" y="514351"/>
            <a:ext cx="5111750" cy="3581400"/>
          </a:xfrm>
        </p:spPr>
        <p:txBody>
          <a:bodyPr/>
          <a:lstStyle>
            <a:lvl1pPr>
              <a:defRPr sz="3200">
                <a:solidFill>
                  <a:srgbClr val="00609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1"/>
            <a:ext cx="3008313" cy="2438400"/>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rgbClr val="006096"/>
                </a:solidFill>
              </a:defRPr>
            </a:lvl1pPr>
          </a:lstStyle>
          <a:p>
            <a:pPr>
              <a:defRPr/>
            </a:pPr>
            <a:fld id="{0C045864-67DE-844A-AC03-EBD93572A568}" type="slidenum">
              <a:rPr lang="en-US" smtClean="0"/>
              <a:pPr>
                <a:defRPr/>
              </a:pPr>
              <a:t>‹#›</a:t>
            </a:fld>
            <a:endParaRPr lang="en-US" dirty="0"/>
          </a:p>
        </p:txBody>
      </p:sp>
    </p:spTree>
    <p:extLst>
      <p:ext uri="{BB962C8B-B14F-4D97-AF65-F5344CB8AC3E}">
        <p14:creationId xmlns:p14="http://schemas.microsoft.com/office/powerpoint/2010/main" val="297163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rgbClr val="006096"/>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375047"/>
          </a:xfrm>
        </p:spPr>
        <p:txBody>
          <a:bodyPr/>
          <a:lstStyle>
            <a:lvl1pPr marL="0" indent="0">
              <a:buNone/>
              <a:defRPr sz="1400">
                <a:solidFill>
                  <a:srgbClr val="0060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p:cNvSpPr>
            <a:spLocks noGrp="1"/>
          </p:cNvSpPr>
          <p:nvPr>
            <p:ph type="sldNum" sz="quarter" idx="10"/>
          </p:nvPr>
        </p:nvSpPr>
        <p:spPr>
          <a:xfrm>
            <a:off x="3352800" y="4767263"/>
            <a:ext cx="2133600" cy="274637"/>
          </a:xfrm>
          <a:prstGeom prst="rect">
            <a:avLst/>
          </a:prstGeom>
        </p:spPr>
        <p:txBody>
          <a:bodyPr/>
          <a:lstStyle>
            <a:lvl1pPr algn="ctr">
              <a:defRPr>
                <a:solidFill>
                  <a:srgbClr val="006096"/>
                </a:solidFill>
              </a:defRPr>
            </a:lvl1pPr>
          </a:lstStyle>
          <a:p>
            <a:pPr>
              <a:defRPr/>
            </a:pPr>
            <a:fld id="{34742D8B-8594-4B44-80B0-BECC0F075DC4}" type="slidenum">
              <a:rPr lang="en-US" smtClean="0"/>
              <a:pPr>
                <a:defRPr/>
              </a:pPr>
              <a:t>‹#›</a:t>
            </a:fld>
            <a:endParaRPr lang="en-US" dirty="0"/>
          </a:p>
        </p:txBody>
      </p:sp>
    </p:spTree>
    <p:extLst>
      <p:ext uri="{BB962C8B-B14F-4D97-AF65-F5344CB8AC3E}">
        <p14:creationId xmlns:p14="http://schemas.microsoft.com/office/powerpoint/2010/main" val="53118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90550"/>
            <a:ext cx="8229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19250"/>
            <a:ext cx="822960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8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defTabSz="457200" rtl="0" eaLnBrk="0" fontAlgn="base" hangingPunct="0">
        <a:spcBef>
          <a:spcPct val="0"/>
        </a:spcBef>
        <a:spcAft>
          <a:spcPct val="0"/>
        </a:spcAft>
        <a:defRPr sz="3200" kern="1200">
          <a:solidFill>
            <a:schemeClr val="bg1"/>
          </a:solidFill>
          <a:latin typeface="Calibri"/>
          <a:ea typeface="Geneva" pitchFamily="-65" charset="-128"/>
          <a:cs typeface="Calibri"/>
        </a:defRPr>
      </a:lvl1pPr>
      <a:lvl2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1pPr>
      <a:lvl2pPr marL="742950" indent="-285750" algn="l" defTabSz="457200" rtl="0" eaLnBrk="0" fontAlgn="base" hangingPunct="0">
        <a:spcBef>
          <a:spcPct val="20000"/>
        </a:spcBef>
        <a:spcAft>
          <a:spcPct val="0"/>
        </a:spcAft>
        <a:buFont typeface="Arial" charset="0"/>
        <a:buChar char="–"/>
        <a:defRPr kern="1200">
          <a:solidFill>
            <a:schemeClr val="bg1"/>
          </a:solidFill>
          <a:latin typeface="Calibri"/>
          <a:ea typeface="Geneva" pitchFamily="-65" charset="-128"/>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bg1"/>
          </a:solidFill>
          <a:latin typeface="Calibri"/>
          <a:ea typeface="ヒラギノ角ゴ Pro W3"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mailto:CAS-HR@udel.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3B461-7169-5047-801F-ADD6162A024E}"/>
              </a:ext>
            </a:extLst>
          </p:cNvPr>
          <p:cNvSpPr>
            <a:spLocks noGrp="1"/>
          </p:cNvSpPr>
          <p:nvPr>
            <p:ph sz="quarter" idx="10"/>
          </p:nvPr>
        </p:nvSpPr>
        <p:spPr>
          <a:xfrm>
            <a:off x="838200" y="819150"/>
            <a:ext cx="7772400" cy="2133600"/>
          </a:xfrm>
        </p:spPr>
        <p:txBody>
          <a:bodyPr/>
          <a:lstStyle/>
          <a:p>
            <a:r>
              <a:rPr lang="en-US" dirty="0">
                <a:latin typeface="+mn-lt"/>
                <a:cs typeface="Arial" panose="020B0604020202020204" pitchFamily="34" charset="0"/>
              </a:rPr>
              <a:t>Staff Request to Recruit Form</a:t>
            </a:r>
          </a:p>
          <a:p>
            <a:r>
              <a:rPr lang="en-US" i="1" dirty="0">
                <a:latin typeface="+mn-lt"/>
                <a:cs typeface="Arial" panose="020B0604020202020204" pitchFamily="34" charset="0"/>
              </a:rPr>
              <a:t>Full Time Employees</a:t>
            </a:r>
          </a:p>
          <a:p>
            <a:r>
              <a:rPr lang="en-US" dirty="0">
                <a:latin typeface="+mn-lt"/>
                <a:cs typeface="Arial" panose="020B0604020202020204" pitchFamily="34" charset="0"/>
              </a:rPr>
              <a:t> </a:t>
            </a:r>
          </a:p>
          <a:p>
            <a:endParaRPr lang="en-US"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326FF2BC-130E-454E-9865-6F360383A171}"/>
              </a:ext>
            </a:extLst>
          </p:cNvPr>
          <p:cNvSpPr>
            <a:spLocks noGrp="1"/>
          </p:cNvSpPr>
          <p:nvPr>
            <p:ph sz="quarter" idx="11"/>
          </p:nvPr>
        </p:nvSpPr>
        <p:spPr>
          <a:xfrm>
            <a:off x="1524000" y="3028950"/>
            <a:ext cx="6400800" cy="1219200"/>
          </a:xfrm>
        </p:spPr>
        <p:txBody>
          <a:bodyPr/>
          <a:lstStyle/>
          <a:p>
            <a:r>
              <a:rPr lang="en-US" dirty="0">
                <a:latin typeface="+mn-lt"/>
                <a:cs typeface="Arial" panose="020B0604020202020204" pitchFamily="34" charset="0"/>
              </a:rPr>
              <a:t>Human Resources</a:t>
            </a:r>
          </a:p>
          <a:p>
            <a:r>
              <a:rPr lang="en-US" dirty="0">
                <a:latin typeface="+mn-lt"/>
                <a:cs typeface="Arial" panose="020B0604020202020204" pitchFamily="34" charset="0"/>
              </a:rPr>
              <a:t>College of Arts and Sciences </a:t>
            </a:r>
          </a:p>
        </p:txBody>
      </p:sp>
    </p:spTree>
    <p:extLst>
      <p:ext uri="{BB962C8B-B14F-4D97-AF65-F5344CB8AC3E}">
        <p14:creationId xmlns:p14="http://schemas.microsoft.com/office/powerpoint/2010/main" val="161415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361950"/>
            <a:ext cx="2584052" cy="3010269"/>
          </a:xfrm>
        </p:spPr>
        <p:txBody>
          <a:bodyPr>
            <a:noAutofit/>
          </a:bodyPr>
          <a:lstStyle/>
          <a:p>
            <a:r>
              <a:rPr lang="en-US" dirty="0"/>
              <a:t>General Position Questions</a:t>
            </a:r>
            <a:br>
              <a:rPr lang="en-US" dirty="0"/>
            </a:br>
            <a:br>
              <a:rPr lang="en-US" dirty="0"/>
            </a:br>
            <a:r>
              <a:rPr lang="en-US" sz="1100" b="0" dirty="0">
                <a:solidFill>
                  <a:srgbClr val="666666"/>
                </a:solidFill>
                <a:latin typeface="Segoe UI" panose="020B0502040204020203" pitchFamily="34" charset="0"/>
              </a:rPr>
              <a:t>12. Select the Portfolio/Unit that the position falls under.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br>
              <a:rPr lang="en-US" i="1" dirty="0"/>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9</a:t>
            </a:fld>
            <a:endParaRPr lang="en-US" dirty="0"/>
          </a:p>
        </p:txBody>
      </p:sp>
      <p:pic>
        <p:nvPicPr>
          <p:cNvPr id="13" name="Picture 12">
            <a:extLst>
              <a:ext uri="{FF2B5EF4-FFF2-40B4-BE49-F238E27FC236}">
                <a16:creationId xmlns:a16="http://schemas.microsoft.com/office/drawing/2014/main" id="{98C11E9F-609E-4953-B0EF-24224E8F236A}"/>
              </a:ext>
            </a:extLst>
          </p:cNvPr>
          <p:cNvPicPr>
            <a:picLocks noChangeAspect="1"/>
          </p:cNvPicPr>
          <p:nvPr/>
        </p:nvPicPr>
        <p:blipFill>
          <a:blip r:embed="rId2"/>
          <a:stretch>
            <a:fillRect/>
          </a:stretch>
        </p:blipFill>
        <p:spPr>
          <a:xfrm>
            <a:off x="4800600" y="74193"/>
            <a:ext cx="3452106" cy="4437755"/>
          </a:xfrm>
          <a:prstGeom prst="rect">
            <a:avLst/>
          </a:prstGeom>
        </p:spPr>
      </p:pic>
    </p:spTree>
    <p:extLst>
      <p:ext uri="{BB962C8B-B14F-4D97-AF65-F5344CB8AC3E}">
        <p14:creationId xmlns:p14="http://schemas.microsoft.com/office/powerpoint/2010/main" val="336464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228600" y="-1844"/>
            <a:ext cx="2659760" cy="4419600"/>
          </a:xfrm>
        </p:spPr>
        <p:txBody>
          <a:bodyPr>
            <a:noAutofit/>
          </a:bodyPr>
          <a:lstStyle/>
          <a:p>
            <a:r>
              <a:rPr lang="en-US" dirty="0"/>
              <a:t>General Position Questions Continued</a:t>
            </a:r>
            <a:br>
              <a:rPr lang="en-US" dirty="0"/>
            </a:br>
            <a:br>
              <a:rPr lang="en-US" dirty="0"/>
            </a:br>
            <a:r>
              <a:rPr lang="en-US" sz="1100" b="0" dirty="0">
                <a:solidFill>
                  <a:srgbClr val="666666"/>
                </a:solidFill>
                <a:latin typeface="Segoe UI" panose="020B0502040204020203" pitchFamily="34" charset="0"/>
              </a:rPr>
              <a:t>13. Select Yes or No</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Yes, you will need to provide an explanation below. This option will reveal itself as an additional question.</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 </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14. Enter your answer for the risk of not filling the position.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15. Select the hours worked per week.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16. Enter the name of the Supervisor and Supervisor Code.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17. Enter the Supervisor Phone Number.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18. Enter the Budgeted Salary. </a:t>
            </a: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10</a:t>
            </a:fld>
            <a:endParaRPr lang="en-US" dirty="0"/>
          </a:p>
        </p:txBody>
      </p:sp>
      <p:pic>
        <p:nvPicPr>
          <p:cNvPr id="4" name="Picture 3">
            <a:extLst>
              <a:ext uri="{FF2B5EF4-FFF2-40B4-BE49-F238E27FC236}">
                <a16:creationId xmlns:a16="http://schemas.microsoft.com/office/drawing/2014/main" id="{18E674BB-4389-4203-9C6F-6635D8DF61F0}"/>
              </a:ext>
            </a:extLst>
          </p:cNvPr>
          <p:cNvPicPr>
            <a:picLocks noChangeAspect="1"/>
          </p:cNvPicPr>
          <p:nvPr/>
        </p:nvPicPr>
        <p:blipFill>
          <a:blip r:embed="rId2"/>
          <a:stretch>
            <a:fillRect/>
          </a:stretch>
        </p:blipFill>
        <p:spPr>
          <a:xfrm>
            <a:off x="4953000" y="47441"/>
            <a:ext cx="3524822" cy="4467454"/>
          </a:xfrm>
          <a:prstGeom prst="rect">
            <a:avLst/>
          </a:prstGeom>
        </p:spPr>
      </p:pic>
      <p:cxnSp>
        <p:nvCxnSpPr>
          <p:cNvPr id="7" name="Straight Arrow Connector 6">
            <a:extLst>
              <a:ext uri="{FF2B5EF4-FFF2-40B4-BE49-F238E27FC236}">
                <a16:creationId xmlns:a16="http://schemas.microsoft.com/office/drawing/2014/main" id="{6DA4C159-CCD5-4647-925E-42EBE7350CFA}"/>
              </a:ext>
            </a:extLst>
          </p:cNvPr>
          <p:cNvCxnSpPr>
            <a:cxnSpLocks/>
          </p:cNvCxnSpPr>
          <p:nvPr/>
        </p:nvCxnSpPr>
        <p:spPr>
          <a:xfrm>
            <a:off x="4953000" y="514350"/>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1586A-3BD2-46BE-A362-7C85C7B33C42}"/>
              </a:ext>
            </a:extLst>
          </p:cNvPr>
          <p:cNvCxnSpPr>
            <a:cxnSpLocks/>
          </p:cNvCxnSpPr>
          <p:nvPr/>
        </p:nvCxnSpPr>
        <p:spPr>
          <a:xfrm>
            <a:off x="4953000" y="1200150"/>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4AAE622D-A86B-4ADB-B1E4-63CCBA0513DE}"/>
              </a:ext>
            </a:extLst>
          </p:cNvPr>
          <p:cNvCxnSpPr>
            <a:cxnSpLocks/>
          </p:cNvCxnSpPr>
          <p:nvPr/>
        </p:nvCxnSpPr>
        <p:spPr>
          <a:xfrm>
            <a:off x="4953000" y="1962150"/>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5C1AA9EB-7F52-4B12-9B24-D43C69F73680}"/>
              </a:ext>
            </a:extLst>
          </p:cNvPr>
          <p:cNvCxnSpPr>
            <a:cxnSpLocks/>
          </p:cNvCxnSpPr>
          <p:nvPr/>
        </p:nvCxnSpPr>
        <p:spPr>
          <a:xfrm>
            <a:off x="4953000" y="2800350"/>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1B96B078-CB20-4D55-9696-48B8A98BFB0A}"/>
              </a:ext>
            </a:extLst>
          </p:cNvPr>
          <p:cNvCxnSpPr>
            <a:cxnSpLocks/>
          </p:cNvCxnSpPr>
          <p:nvPr/>
        </p:nvCxnSpPr>
        <p:spPr>
          <a:xfrm>
            <a:off x="4953000" y="3484783"/>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295CB673-905A-47D3-90CE-95C28F93B931}"/>
              </a:ext>
            </a:extLst>
          </p:cNvPr>
          <p:cNvCxnSpPr>
            <a:cxnSpLocks/>
          </p:cNvCxnSpPr>
          <p:nvPr/>
        </p:nvCxnSpPr>
        <p:spPr>
          <a:xfrm>
            <a:off x="4937268" y="4248150"/>
            <a:ext cx="152400"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7568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895350"/>
            <a:ext cx="2451317" cy="3901439"/>
          </a:xfrm>
        </p:spPr>
        <p:txBody>
          <a:bodyPr>
            <a:noAutofit/>
          </a:bodyPr>
          <a:lstStyle/>
          <a:p>
            <a:r>
              <a:rPr lang="en-US" dirty="0"/>
              <a:t>General Position Questions Continued</a:t>
            </a:r>
            <a:br>
              <a:rPr lang="en-US" dirty="0"/>
            </a:br>
            <a:br>
              <a:rPr lang="en-US" dirty="0"/>
            </a:br>
            <a:r>
              <a:rPr lang="en-US" sz="1100" b="0" dirty="0">
                <a:solidFill>
                  <a:srgbClr val="666666"/>
                </a:solidFill>
                <a:latin typeface="Segoe UI" panose="020B0502040204020203" pitchFamily="34" charset="0"/>
              </a:rPr>
              <a:t>19. Select the Work Schedule.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Other, you will need to provide the work schedule. This option will reveal itself as an additional question.</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20.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21. Select 100% or Less than 100%</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less than 100% , please provide the percentage of the job that can be performed remotely and the hybrid work schedule. Selecting these options will reveal additional questions below.</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22. Enter the Purpose Code and Title. </a:t>
            </a:r>
            <a:br>
              <a:rPr lang="en-US" sz="1100" b="0" i="1"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using split funding please provide the purpose codes, titles and percentages.  </a:t>
            </a: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11</a:t>
            </a:fld>
            <a:endParaRPr lang="en-US" dirty="0"/>
          </a:p>
        </p:txBody>
      </p:sp>
      <p:pic>
        <p:nvPicPr>
          <p:cNvPr id="6" name="Picture 5">
            <a:extLst>
              <a:ext uri="{FF2B5EF4-FFF2-40B4-BE49-F238E27FC236}">
                <a16:creationId xmlns:a16="http://schemas.microsoft.com/office/drawing/2014/main" id="{0E2B6AC8-F49D-4AE8-8E68-970E9D1A1826}"/>
              </a:ext>
            </a:extLst>
          </p:cNvPr>
          <p:cNvPicPr>
            <a:picLocks noChangeAspect="1"/>
          </p:cNvPicPr>
          <p:nvPr/>
        </p:nvPicPr>
        <p:blipFill>
          <a:blip r:embed="rId2"/>
          <a:stretch>
            <a:fillRect/>
          </a:stretch>
        </p:blipFill>
        <p:spPr>
          <a:xfrm>
            <a:off x="4650671" y="123"/>
            <a:ext cx="3814943" cy="4512560"/>
          </a:xfrm>
          <a:prstGeom prst="rect">
            <a:avLst/>
          </a:prstGeom>
        </p:spPr>
      </p:pic>
      <p:cxnSp>
        <p:nvCxnSpPr>
          <p:cNvPr id="9" name="Straight Arrow Connector 8">
            <a:extLst>
              <a:ext uri="{FF2B5EF4-FFF2-40B4-BE49-F238E27FC236}">
                <a16:creationId xmlns:a16="http://schemas.microsoft.com/office/drawing/2014/main" id="{ECAB3219-594D-442A-9FCA-2FE2527F770C}"/>
              </a:ext>
            </a:extLst>
          </p:cNvPr>
          <p:cNvCxnSpPr>
            <a:cxnSpLocks/>
          </p:cNvCxnSpPr>
          <p:nvPr/>
        </p:nvCxnSpPr>
        <p:spPr>
          <a:xfrm>
            <a:off x="4650671" y="285750"/>
            <a:ext cx="188029" cy="1143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A6EF9280-BF66-4DD1-8613-1F405252F96D}"/>
              </a:ext>
            </a:extLst>
          </p:cNvPr>
          <p:cNvCxnSpPr>
            <a:cxnSpLocks/>
          </p:cNvCxnSpPr>
          <p:nvPr/>
        </p:nvCxnSpPr>
        <p:spPr>
          <a:xfrm>
            <a:off x="4650671" y="2162359"/>
            <a:ext cx="188029" cy="1143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9" name="Straight Arrow Connector 18">
            <a:extLst>
              <a:ext uri="{FF2B5EF4-FFF2-40B4-BE49-F238E27FC236}">
                <a16:creationId xmlns:a16="http://schemas.microsoft.com/office/drawing/2014/main" id="{EAD2EEF2-00FA-46C0-B61D-9DFF0E080D68}"/>
              </a:ext>
            </a:extLst>
          </p:cNvPr>
          <p:cNvCxnSpPr>
            <a:cxnSpLocks/>
          </p:cNvCxnSpPr>
          <p:nvPr/>
        </p:nvCxnSpPr>
        <p:spPr>
          <a:xfrm>
            <a:off x="4650671" y="3028950"/>
            <a:ext cx="188029" cy="1143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00AD0FE3-4242-4635-BFE0-BF898FA90874}"/>
              </a:ext>
            </a:extLst>
          </p:cNvPr>
          <p:cNvCxnSpPr>
            <a:cxnSpLocks/>
          </p:cNvCxnSpPr>
          <p:nvPr/>
        </p:nvCxnSpPr>
        <p:spPr>
          <a:xfrm>
            <a:off x="4650671" y="4038968"/>
            <a:ext cx="188029" cy="1143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6807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92850" y="1424467"/>
            <a:ext cx="2133600" cy="1910530"/>
          </a:xfrm>
        </p:spPr>
        <p:txBody>
          <a:bodyPr>
            <a:noAutofit/>
          </a:bodyPr>
          <a:lstStyle/>
          <a:p>
            <a:r>
              <a:rPr lang="en-US" dirty="0"/>
              <a:t>General Position Questions Continued</a:t>
            </a:r>
            <a:br>
              <a:rPr lang="en-US" dirty="0"/>
            </a:br>
            <a:br>
              <a:rPr lang="en-US" dirty="0"/>
            </a:br>
            <a:r>
              <a:rPr lang="en-US" sz="1100" b="0" dirty="0">
                <a:solidFill>
                  <a:srgbClr val="666666"/>
                </a:solidFill>
                <a:latin typeface="Segoe UI" panose="020B0502040204020203" pitchFamily="34" charset="0"/>
              </a:rPr>
              <a:t>23. Select Yes or No</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 </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24. Select the Position Type</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a temporary position, the years of funding duration options will be revealed as an additional question below.</a:t>
            </a:r>
            <a:r>
              <a:rPr lang="en-US" sz="1100" b="0" dirty="0">
                <a:solidFill>
                  <a:srgbClr val="666666"/>
                </a:solidFill>
                <a:latin typeface="Segoe UI" panose="020B0502040204020203" pitchFamily="34" charset="0"/>
              </a:rPr>
              <a:t> </a:t>
            </a: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12</a:t>
            </a:fld>
            <a:endParaRPr lang="en-US" dirty="0"/>
          </a:p>
        </p:txBody>
      </p:sp>
      <p:pic>
        <p:nvPicPr>
          <p:cNvPr id="4" name="Picture 3">
            <a:extLst>
              <a:ext uri="{FF2B5EF4-FFF2-40B4-BE49-F238E27FC236}">
                <a16:creationId xmlns:a16="http://schemas.microsoft.com/office/drawing/2014/main" id="{E6CC2C83-1742-4FAA-B8B0-96FE0EACE94D}"/>
              </a:ext>
            </a:extLst>
          </p:cNvPr>
          <p:cNvPicPr>
            <a:picLocks noChangeAspect="1"/>
          </p:cNvPicPr>
          <p:nvPr/>
        </p:nvPicPr>
        <p:blipFill>
          <a:blip r:embed="rId2"/>
          <a:stretch>
            <a:fillRect/>
          </a:stretch>
        </p:blipFill>
        <p:spPr>
          <a:xfrm>
            <a:off x="4191000" y="661220"/>
            <a:ext cx="4560150" cy="2462481"/>
          </a:xfrm>
          <a:prstGeom prst="rect">
            <a:avLst/>
          </a:prstGeom>
        </p:spPr>
      </p:pic>
      <p:cxnSp>
        <p:nvCxnSpPr>
          <p:cNvPr id="8" name="Straight Arrow Connector 7">
            <a:extLst>
              <a:ext uri="{FF2B5EF4-FFF2-40B4-BE49-F238E27FC236}">
                <a16:creationId xmlns:a16="http://schemas.microsoft.com/office/drawing/2014/main" id="{CBCDCE52-ACE3-41A2-82AB-7866F4546690}"/>
              </a:ext>
            </a:extLst>
          </p:cNvPr>
          <p:cNvCxnSpPr/>
          <p:nvPr/>
        </p:nvCxnSpPr>
        <p:spPr>
          <a:xfrm>
            <a:off x="4233279" y="1557952"/>
            <a:ext cx="228600" cy="1170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F0827FF2-5575-4A55-B022-D2F2EADE3156}"/>
              </a:ext>
            </a:extLst>
          </p:cNvPr>
          <p:cNvCxnSpPr/>
          <p:nvPr/>
        </p:nvCxnSpPr>
        <p:spPr>
          <a:xfrm>
            <a:off x="4233279" y="2379732"/>
            <a:ext cx="228600" cy="1170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1171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1352550"/>
            <a:ext cx="2133600" cy="2286000"/>
          </a:xfrm>
        </p:spPr>
        <p:txBody>
          <a:bodyPr>
            <a:noAutofit/>
          </a:bodyPr>
          <a:lstStyle/>
          <a:p>
            <a:r>
              <a:rPr lang="en-US" dirty="0"/>
              <a:t>Computer Equipment</a:t>
            </a:r>
            <a:br>
              <a:rPr lang="en-US" dirty="0"/>
            </a:br>
            <a:br>
              <a:rPr lang="en-US" dirty="0"/>
            </a:br>
            <a:r>
              <a:rPr lang="en-US" sz="1100" b="0" dirty="0">
                <a:solidFill>
                  <a:srgbClr val="666666"/>
                </a:solidFill>
                <a:latin typeface="Segoe UI" panose="020B0502040204020203" pitchFamily="34" charset="0"/>
              </a:rPr>
              <a:t>25.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26. Enter the hardware and software needs.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27. Select Yes or No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yes, please enter the name of the employee who was last assigned the computer. This will present itself as an additional question below.</a:t>
            </a:r>
            <a:br>
              <a:rPr lang="en-US" sz="1100" b="0" i="1" dirty="0">
                <a:solidFill>
                  <a:srgbClr val="666666"/>
                </a:solidFill>
                <a:latin typeface="Segoe UI" panose="020B0502040204020203" pitchFamily="34" charset="0"/>
              </a:rPr>
            </a:br>
            <a:endParaRPr lang="en-US" b="0"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13</a:t>
            </a:fld>
            <a:endParaRPr lang="en-US" dirty="0"/>
          </a:p>
        </p:txBody>
      </p:sp>
      <p:pic>
        <p:nvPicPr>
          <p:cNvPr id="6" name="Picture 5">
            <a:extLst>
              <a:ext uri="{FF2B5EF4-FFF2-40B4-BE49-F238E27FC236}">
                <a16:creationId xmlns:a16="http://schemas.microsoft.com/office/drawing/2014/main" id="{C9C08680-5714-4290-9889-31E7D3A44FBB}"/>
              </a:ext>
            </a:extLst>
          </p:cNvPr>
          <p:cNvPicPr>
            <a:picLocks noChangeAspect="1"/>
          </p:cNvPicPr>
          <p:nvPr/>
        </p:nvPicPr>
        <p:blipFill>
          <a:blip r:embed="rId2"/>
          <a:stretch>
            <a:fillRect/>
          </a:stretch>
        </p:blipFill>
        <p:spPr>
          <a:xfrm>
            <a:off x="4419600" y="414952"/>
            <a:ext cx="4187248" cy="3105150"/>
          </a:xfrm>
          <a:prstGeom prst="rect">
            <a:avLst/>
          </a:prstGeom>
        </p:spPr>
      </p:pic>
      <p:cxnSp>
        <p:nvCxnSpPr>
          <p:cNvPr id="9" name="Straight Arrow Connector 8">
            <a:extLst>
              <a:ext uri="{FF2B5EF4-FFF2-40B4-BE49-F238E27FC236}">
                <a16:creationId xmlns:a16="http://schemas.microsoft.com/office/drawing/2014/main" id="{27636A5C-AC99-49BF-B227-213B8B940486}"/>
              </a:ext>
            </a:extLst>
          </p:cNvPr>
          <p:cNvCxnSpPr>
            <a:cxnSpLocks/>
          </p:cNvCxnSpPr>
          <p:nvPr/>
        </p:nvCxnSpPr>
        <p:spPr>
          <a:xfrm>
            <a:off x="4454750" y="1123950"/>
            <a:ext cx="23449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672D8CBA-685E-4F76-A1CA-D5AC2BB58D40}"/>
              </a:ext>
            </a:extLst>
          </p:cNvPr>
          <p:cNvCxnSpPr>
            <a:cxnSpLocks/>
          </p:cNvCxnSpPr>
          <p:nvPr/>
        </p:nvCxnSpPr>
        <p:spPr>
          <a:xfrm>
            <a:off x="4454750" y="2266950"/>
            <a:ext cx="23449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96C937FC-0DAE-4479-8009-0496949037F7}"/>
              </a:ext>
            </a:extLst>
          </p:cNvPr>
          <p:cNvCxnSpPr>
            <a:cxnSpLocks/>
          </p:cNvCxnSpPr>
          <p:nvPr/>
        </p:nvCxnSpPr>
        <p:spPr>
          <a:xfrm>
            <a:off x="4454750" y="3333750"/>
            <a:ext cx="23449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5490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28889" y="1605236"/>
            <a:ext cx="2133600" cy="2895600"/>
          </a:xfrm>
        </p:spPr>
        <p:txBody>
          <a:bodyPr>
            <a:noAutofit/>
          </a:bodyPr>
          <a:lstStyle/>
          <a:p>
            <a:r>
              <a:rPr lang="en-US" dirty="0"/>
              <a:t>Location Information</a:t>
            </a:r>
            <a:br>
              <a:rPr lang="en-US" dirty="0"/>
            </a:br>
            <a:br>
              <a:rPr lang="en-US" dirty="0"/>
            </a:br>
            <a:r>
              <a:rPr lang="en-US" sz="1100" b="0" dirty="0">
                <a:solidFill>
                  <a:srgbClr val="666666"/>
                </a:solidFill>
                <a:latin typeface="Segoe UI" panose="020B0502040204020203" pitchFamily="34" charset="0"/>
              </a:rPr>
              <a:t>28. Enter the building that the person will be working in.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29. Enter the office room number.</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30.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31. Select Lab &amp; Office OR Office</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selecting Lab and Office, lab location and renovation questions will appear below.</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32. Enter the purpose code. </a:t>
            </a:r>
            <a:br>
              <a:rPr lang="en-US" sz="1100" b="0" dirty="0">
                <a:solidFill>
                  <a:srgbClr val="666666"/>
                </a:solidFill>
                <a:latin typeface="Segoe UI" panose="020B0502040204020203" pitchFamily="34" charset="0"/>
              </a:rPr>
            </a:br>
            <a:r>
              <a:rPr lang="en-US" sz="1050" b="0" i="1" dirty="0">
                <a:solidFill>
                  <a:srgbClr val="666666"/>
                </a:solidFill>
                <a:effectLst/>
                <a:latin typeface="Segoe UI" panose="020B0502040204020203" pitchFamily="34" charset="0"/>
              </a:rPr>
              <a:t>If using split funding, please provide the purpose code, title and percentage separated by commas</a:t>
            </a:r>
            <a:r>
              <a:rPr lang="en-US" sz="1100" b="0" i="1" dirty="0">
                <a:solidFill>
                  <a:srgbClr val="666666"/>
                </a:solidFill>
                <a:latin typeface="Segoe UI" panose="020B0502040204020203" pitchFamily="34" charset="0"/>
              </a:rPr>
              <a:t>   </a:t>
            </a: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14</a:t>
            </a:fld>
            <a:endParaRPr lang="en-US" dirty="0"/>
          </a:p>
        </p:txBody>
      </p:sp>
      <p:pic>
        <p:nvPicPr>
          <p:cNvPr id="8" name="Picture 7">
            <a:extLst>
              <a:ext uri="{FF2B5EF4-FFF2-40B4-BE49-F238E27FC236}">
                <a16:creationId xmlns:a16="http://schemas.microsoft.com/office/drawing/2014/main" id="{4F14BD89-4E29-41FB-8A71-2AEA8B129A4A}"/>
              </a:ext>
            </a:extLst>
          </p:cNvPr>
          <p:cNvPicPr>
            <a:picLocks noChangeAspect="1"/>
          </p:cNvPicPr>
          <p:nvPr/>
        </p:nvPicPr>
        <p:blipFill>
          <a:blip r:embed="rId2"/>
          <a:stretch>
            <a:fillRect/>
          </a:stretch>
        </p:blipFill>
        <p:spPr>
          <a:xfrm>
            <a:off x="4419600" y="57150"/>
            <a:ext cx="3651471" cy="4443686"/>
          </a:xfrm>
          <a:prstGeom prst="rect">
            <a:avLst/>
          </a:prstGeom>
        </p:spPr>
      </p:pic>
      <p:cxnSp>
        <p:nvCxnSpPr>
          <p:cNvPr id="11" name="Straight Arrow Connector 10">
            <a:extLst>
              <a:ext uri="{FF2B5EF4-FFF2-40B4-BE49-F238E27FC236}">
                <a16:creationId xmlns:a16="http://schemas.microsoft.com/office/drawing/2014/main" id="{826106FB-E0BC-45E6-884F-0CD3146512F8}"/>
              </a:ext>
            </a:extLst>
          </p:cNvPr>
          <p:cNvCxnSpPr>
            <a:cxnSpLocks/>
          </p:cNvCxnSpPr>
          <p:nvPr/>
        </p:nvCxnSpPr>
        <p:spPr>
          <a:xfrm>
            <a:off x="4484492" y="666750"/>
            <a:ext cx="152400" cy="9181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4D83B2FD-BF7F-4C0F-AD89-242DA8D38387}"/>
              </a:ext>
            </a:extLst>
          </p:cNvPr>
          <p:cNvCxnSpPr>
            <a:cxnSpLocks/>
          </p:cNvCxnSpPr>
          <p:nvPr/>
        </p:nvCxnSpPr>
        <p:spPr>
          <a:xfrm>
            <a:off x="4460895" y="1368166"/>
            <a:ext cx="152400" cy="6759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03BA6BD9-2EE3-4DBC-8AE8-0ACAB3F9A9F5}"/>
              </a:ext>
            </a:extLst>
          </p:cNvPr>
          <p:cNvCxnSpPr>
            <a:cxnSpLocks/>
          </p:cNvCxnSpPr>
          <p:nvPr/>
        </p:nvCxnSpPr>
        <p:spPr>
          <a:xfrm>
            <a:off x="4471710" y="2343150"/>
            <a:ext cx="152400" cy="9181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9EC1A30F-74D3-4309-A273-1A27D7E3F89C}"/>
              </a:ext>
            </a:extLst>
          </p:cNvPr>
          <p:cNvCxnSpPr>
            <a:cxnSpLocks/>
          </p:cNvCxnSpPr>
          <p:nvPr/>
        </p:nvCxnSpPr>
        <p:spPr>
          <a:xfrm>
            <a:off x="4460895" y="3373983"/>
            <a:ext cx="152400" cy="9181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39C77654-BEFF-4D50-A9E7-997368A1D3E7}"/>
              </a:ext>
            </a:extLst>
          </p:cNvPr>
          <p:cNvCxnSpPr>
            <a:cxnSpLocks/>
          </p:cNvCxnSpPr>
          <p:nvPr/>
        </p:nvCxnSpPr>
        <p:spPr>
          <a:xfrm>
            <a:off x="4460895" y="4248150"/>
            <a:ext cx="152400" cy="9181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3164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217293" y="590550"/>
            <a:ext cx="2057400" cy="2286000"/>
          </a:xfrm>
        </p:spPr>
        <p:txBody>
          <a:bodyPr>
            <a:noAutofit/>
          </a:bodyPr>
          <a:lstStyle/>
          <a:p>
            <a:r>
              <a:rPr lang="en-US" dirty="0"/>
              <a:t>Upload Attachments</a:t>
            </a:r>
            <a:br>
              <a:rPr lang="en-US" dirty="0"/>
            </a:br>
            <a:br>
              <a:rPr lang="en-US" dirty="0"/>
            </a:br>
            <a:r>
              <a:rPr lang="en-US" sz="1100" b="0" dirty="0">
                <a:solidFill>
                  <a:srgbClr val="666666"/>
                </a:solidFill>
                <a:latin typeface="Segoe UI" panose="020B0502040204020203" pitchFamily="34" charset="0"/>
              </a:rPr>
              <a:t>33.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34. If Yes, Upload the job description.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15</a:t>
            </a:fld>
            <a:endParaRPr lang="en-US" dirty="0"/>
          </a:p>
        </p:txBody>
      </p:sp>
      <p:pic>
        <p:nvPicPr>
          <p:cNvPr id="7" name="Picture 6">
            <a:extLst>
              <a:ext uri="{FF2B5EF4-FFF2-40B4-BE49-F238E27FC236}">
                <a16:creationId xmlns:a16="http://schemas.microsoft.com/office/drawing/2014/main" id="{C31929DE-8C0F-4A56-88B7-04C8AB8C56D0}"/>
              </a:ext>
            </a:extLst>
          </p:cNvPr>
          <p:cNvPicPr>
            <a:picLocks noChangeAspect="1"/>
          </p:cNvPicPr>
          <p:nvPr/>
        </p:nvPicPr>
        <p:blipFill>
          <a:blip r:embed="rId2"/>
          <a:stretch>
            <a:fillRect/>
          </a:stretch>
        </p:blipFill>
        <p:spPr>
          <a:xfrm>
            <a:off x="4025681" y="285750"/>
            <a:ext cx="4901026" cy="3638550"/>
          </a:xfrm>
          <a:prstGeom prst="rect">
            <a:avLst/>
          </a:prstGeom>
        </p:spPr>
      </p:pic>
      <p:cxnSp>
        <p:nvCxnSpPr>
          <p:cNvPr id="10" name="Straight Arrow Connector 9">
            <a:extLst>
              <a:ext uri="{FF2B5EF4-FFF2-40B4-BE49-F238E27FC236}">
                <a16:creationId xmlns:a16="http://schemas.microsoft.com/office/drawing/2014/main" id="{27254FF6-2A51-4C25-9F03-F980546DD346}"/>
              </a:ext>
            </a:extLst>
          </p:cNvPr>
          <p:cNvCxnSpPr>
            <a:cxnSpLocks/>
          </p:cNvCxnSpPr>
          <p:nvPr/>
        </p:nvCxnSpPr>
        <p:spPr>
          <a:xfrm>
            <a:off x="4114800" y="1581150"/>
            <a:ext cx="304800" cy="1524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902896B7-F49A-424D-92C0-539E394059F1}"/>
              </a:ext>
            </a:extLst>
          </p:cNvPr>
          <p:cNvCxnSpPr>
            <a:cxnSpLocks/>
          </p:cNvCxnSpPr>
          <p:nvPr/>
        </p:nvCxnSpPr>
        <p:spPr>
          <a:xfrm>
            <a:off x="4114800" y="2752725"/>
            <a:ext cx="304800" cy="1524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9378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217292" y="590550"/>
            <a:ext cx="2221107" cy="2286000"/>
          </a:xfrm>
        </p:spPr>
        <p:txBody>
          <a:bodyPr>
            <a:noAutofit/>
          </a:bodyPr>
          <a:lstStyle/>
          <a:p>
            <a:r>
              <a:rPr lang="en-US" dirty="0"/>
              <a:t>Acknowledgement</a:t>
            </a:r>
            <a:br>
              <a:rPr lang="en-US" dirty="0"/>
            </a:br>
            <a:br>
              <a:rPr lang="en-US" dirty="0"/>
            </a:br>
            <a:r>
              <a:rPr lang="en-US" sz="1100" b="0" dirty="0">
                <a:solidFill>
                  <a:srgbClr val="666666"/>
                </a:solidFill>
                <a:latin typeface="Segoe UI" panose="020B0502040204020203" pitchFamily="34" charset="0"/>
              </a:rPr>
              <a:t>35. Select ‘I agree’.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If you would like an emailed receipt of your responses, please select the check box.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Click Submit.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16</a:t>
            </a:fld>
            <a:endParaRPr lang="en-US" dirty="0"/>
          </a:p>
        </p:txBody>
      </p:sp>
      <p:pic>
        <p:nvPicPr>
          <p:cNvPr id="4" name="Picture 3">
            <a:extLst>
              <a:ext uri="{FF2B5EF4-FFF2-40B4-BE49-F238E27FC236}">
                <a16:creationId xmlns:a16="http://schemas.microsoft.com/office/drawing/2014/main" id="{48026CFF-4987-4F47-BD4B-201EC2791A87}"/>
              </a:ext>
            </a:extLst>
          </p:cNvPr>
          <p:cNvPicPr>
            <a:picLocks noChangeAspect="1"/>
          </p:cNvPicPr>
          <p:nvPr/>
        </p:nvPicPr>
        <p:blipFill>
          <a:blip r:embed="rId2"/>
          <a:stretch>
            <a:fillRect/>
          </a:stretch>
        </p:blipFill>
        <p:spPr>
          <a:xfrm>
            <a:off x="3759730" y="438150"/>
            <a:ext cx="5140431" cy="2857813"/>
          </a:xfrm>
          <a:prstGeom prst="rect">
            <a:avLst/>
          </a:prstGeom>
        </p:spPr>
      </p:pic>
      <p:cxnSp>
        <p:nvCxnSpPr>
          <p:cNvPr id="8" name="Straight Arrow Connector 7">
            <a:extLst>
              <a:ext uri="{FF2B5EF4-FFF2-40B4-BE49-F238E27FC236}">
                <a16:creationId xmlns:a16="http://schemas.microsoft.com/office/drawing/2014/main" id="{A151D42E-1BE9-444B-B51F-A1219AD13CB1}"/>
              </a:ext>
            </a:extLst>
          </p:cNvPr>
          <p:cNvCxnSpPr/>
          <p:nvPr/>
        </p:nvCxnSpPr>
        <p:spPr>
          <a:xfrm>
            <a:off x="3886200" y="1867056"/>
            <a:ext cx="228600" cy="2474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F6D7D649-481A-4EF4-AF06-B6C6270E2235}"/>
              </a:ext>
            </a:extLst>
          </p:cNvPr>
          <p:cNvCxnSpPr/>
          <p:nvPr/>
        </p:nvCxnSpPr>
        <p:spPr>
          <a:xfrm>
            <a:off x="3759730" y="2448003"/>
            <a:ext cx="228600" cy="2474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DE2FC56B-DEE3-4A2C-AB72-5532613964A5}"/>
              </a:ext>
            </a:extLst>
          </p:cNvPr>
          <p:cNvCxnSpPr>
            <a:cxnSpLocks/>
          </p:cNvCxnSpPr>
          <p:nvPr/>
        </p:nvCxnSpPr>
        <p:spPr>
          <a:xfrm flipH="1">
            <a:off x="6400800" y="2688106"/>
            <a:ext cx="304800" cy="304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4231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3B461-7169-5047-801F-ADD6162A024E}"/>
              </a:ext>
            </a:extLst>
          </p:cNvPr>
          <p:cNvSpPr>
            <a:spLocks noGrp="1"/>
          </p:cNvSpPr>
          <p:nvPr>
            <p:ph sz="quarter" idx="10"/>
          </p:nvPr>
        </p:nvSpPr>
        <p:spPr>
          <a:xfrm>
            <a:off x="838200" y="819150"/>
            <a:ext cx="7772400" cy="2133600"/>
          </a:xfrm>
        </p:spPr>
        <p:txBody>
          <a:bodyPr/>
          <a:lstStyle/>
          <a:p>
            <a:r>
              <a:rPr lang="en-US" dirty="0"/>
              <a:t>Requesting an External Search with a New Position Number</a:t>
            </a:r>
          </a:p>
          <a:p>
            <a:endParaRPr lang="en-US" dirty="0">
              <a:latin typeface="+mn-lt"/>
              <a:cs typeface="Arial" panose="020B0604020202020204" pitchFamily="34" charset="0"/>
            </a:endParaRPr>
          </a:p>
        </p:txBody>
      </p:sp>
    </p:spTree>
    <p:extLst>
      <p:ext uri="{BB962C8B-B14F-4D97-AF65-F5344CB8AC3E}">
        <p14:creationId xmlns:p14="http://schemas.microsoft.com/office/powerpoint/2010/main" val="322560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F255-CE98-EC42-B5B6-2D55DB578EEA}"/>
              </a:ext>
            </a:extLst>
          </p:cNvPr>
          <p:cNvSpPr>
            <a:spLocks noGrp="1"/>
          </p:cNvSpPr>
          <p:nvPr>
            <p:ph type="title"/>
          </p:nvPr>
        </p:nvSpPr>
        <p:spPr/>
        <p:txBody>
          <a:bodyPr/>
          <a:lstStyle/>
          <a:p>
            <a:r>
              <a:rPr lang="en-US" dirty="0"/>
              <a:t>Requestor Information </a:t>
            </a:r>
          </a:p>
        </p:txBody>
      </p:sp>
      <p:sp>
        <p:nvSpPr>
          <p:cNvPr id="4" name="Text Placeholder 3">
            <a:extLst>
              <a:ext uri="{FF2B5EF4-FFF2-40B4-BE49-F238E27FC236}">
                <a16:creationId xmlns:a16="http://schemas.microsoft.com/office/drawing/2014/main" id="{A6D4F61E-6355-CC42-BB3D-57959B11D9BC}"/>
              </a:ext>
            </a:extLst>
          </p:cNvPr>
          <p:cNvSpPr>
            <a:spLocks noGrp="1"/>
          </p:cNvSpPr>
          <p:nvPr>
            <p:ph type="body" sz="half" idx="2"/>
          </p:nvPr>
        </p:nvSpPr>
        <p:spPr/>
        <p:txBody>
          <a:bodyPr/>
          <a:lstStyle/>
          <a:p>
            <a:pPr marL="228600" indent="-228600">
              <a:buAutoNum type="arabicPeriod"/>
            </a:pPr>
            <a:r>
              <a:rPr lang="en-US" sz="1100" dirty="0">
                <a:solidFill>
                  <a:srgbClr val="666666"/>
                </a:solidFill>
                <a:latin typeface="Segoe UI" panose="020B0502040204020203" pitchFamily="34" charset="0"/>
              </a:rPr>
              <a:t>Please enter the requestor’s name </a:t>
            </a:r>
          </a:p>
          <a:p>
            <a:pPr marL="228600" indent="-228600">
              <a:buAutoNum type="arabicPeriod"/>
            </a:pPr>
            <a:r>
              <a:rPr lang="en-US" sz="1100" dirty="0">
                <a:solidFill>
                  <a:srgbClr val="666666"/>
                </a:solidFill>
                <a:latin typeface="Segoe UI" panose="020B0502040204020203" pitchFamily="34" charset="0"/>
              </a:rPr>
              <a:t>Enter the email address. </a:t>
            </a:r>
          </a:p>
          <a:p>
            <a:endParaRPr lang="en-US" sz="1100" dirty="0">
              <a:solidFill>
                <a:srgbClr val="666666"/>
              </a:solidFill>
              <a:latin typeface="Segoe UI" panose="020B0502040204020203" pitchFamily="34" charset="0"/>
            </a:endParaRPr>
          </a:p>
          <a:p>
            <a:r>
              <a:rPr lang="en-US" sz="1100" i="1" dirty="0">
                <a:solidFill>
                  <a:srgbClr val="666666"/>
                </a:solidFill>
                <a:latin typeface="Segoe UI" panose="020B0502040204020203" pitchFamily="34" charset="0"/>
              </a:rPr>
              <a:t>If you are entering this information for another staff or faculty member, please enter their information. </a:t>
            </a:r>
          </a:p>
        </p:txBody>
      </p:sp>
      <p:sp>
        <p:nvSpPr>
          <p:cNvPr id="5" name="Slide Number Placeholder 4">
            <a:extLst>
              <a:ext uri="{FF2B5EF4-FFF2-40B4-BE49-F238E27FC236}">
                <a16:creationId xmlns:a16="http://schemas.microsoft.com/office/drawing/2014/main" id="{12A91E11-6C91-F64C-90B5-39DD70E579A6}"/>
              </a:ext>
            </a:extLst>
          </p:cNvPr>
          <p:cNvSpPr>
            <a:spLocks noGrp="1"/>
          </p:cNvSpPr>
          <p:nvPr>
            <p:ph type="sldNum" sz="quarter" idx="10"/>
          </p:nvPr>
        </p:nvSpPr>
        <p:spPr/>
        <p:txBody>
          <a:bodyPr/>
          <a:lstStyle/>
          <a:p>
            <a:pPr>
              <a:defRPr/>
            </a:pPr>
            <a:fld id="{34742D8B-8594-4B44-80B0-BECC0F075DC4}" type="slidenum">
              <a:rPr lang="en-US" smtClean="0"/>
              <a:pPr>
                <a:defRPr/>
              </a:pPr>
              <a:t>18</a:t>
            </a:fld>
            <a:endParaRPr lang="en-US" dirty="0"/>
          </a:p>
        </p:txBody>
      </p:sp>
      <p:pic>
        <p:nvPicPr>
          <p:cNvPr id="10" name="Picture 9">
            <a:extLst>
              <a:ext uri="{FF2B5EF4-FFF2-40B4-BE49-F238E27FC236}">
                <a16:creationId xmlns:a16="http://schemas.microsoft.com/office/drawing/2014/main" id="{10970308-BD2B-487E-8445-7D24079C31C2}"/>
              </a:ext>
            </a:extLst>
          </p:cNvPr>
          <p:cNvPicPr>
            <a:picLocks noChangeAspect="1"/>
          </p:cNvPicPr>
          <p:nvPr/>
        </p:nvPicPr>
        <p:blipFill>
          <a:blip r:embed="rId2"/>
          <a:stretch>
            <a:fillRect/>
          </a:stretch>
        </p:blipFill>
        <p:spPr>
          <a:xfrm>
            <a:off x="3929620" y="361950"/>
            <a:ext cx="5017394" cy="3352800"/>
          </a:xfrm>
          <a:prstGeom prst="rect">
            <a:avLst/>
          </a:prstGeom>
        </p:spPr>
      </p:pic>
      <p:cxnSp>
        <p:nvCxnSpPr>
          <p:cNvPr id="13" name="Straight Arrow Connector 12">
            <a:extLst>
              <a:ext uri="{FF2B5EF4-FFF2-40B4-BE49-F238E27FC236}">
                <a16:creationId xmlns:a16="http://schemas.microsoft.com/office/drawing/2014/main" id="{FCE421A6-CE8D-464E-8AF9-0FD7BF961307}"/>
              </a:ext>
            </a:extLst>
          </p:cNvPr>
          <p:cNvCxnSpPr/>
          <p:nvPr/>
        </p:nvCxnSpPr>
        <p:spPr>
          <a:xfrm>
            <a:off x="3962400" y="17335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75CBCDDD-EFCC-4156-8E4A-A3326E313F19}"/>
              </a:ext>
            </a:extLst>
          </p:cNvPr>
          <p:cNvCxnSpPr/>
          <p:nvPr/>
        </p:nvCxnSpPr>
        <p:spPr>
          <a:xfrm>
            <a:off x="3962400" y="26479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1744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66ED-4D45-E44D-B8B1-9C2A3101F73B}"/>
              </a:ext>
            </a:extLst>
          </p:cNvPr>
          <p:cNvSpPr>
            <a:spLocks noGrp="1"/>
          </p:cNvSpPr>
          <p:nvPr>
            <p:ph type="title"/>
          </p:nvPr>
        </p:nvSpPr>
        <p:spPr>
          <a:xfrm>
            <a:off x="457200" y="345122"/>
            <a:ext cx="8229600" cy="742950"/>
          </a:xfrm>
        </p:spPr>
        <p:txBody>
          <a:bodyPr/>
          <a:lstStyle/>
          <a:p>
            <a:r>
              <a:rPr lang="en-US" dirty="0"/>
              <a:t>Tips for Starting your Request </a:t>
            </a:r>
          </a:p>
        </p:txBody>
      </p:sp>
      <p:sp>
        <p:nvSpPr>
          <p:cNvPr id="3" name="Content Placeholder 2">
            <a:extLst>
              <a:ext uri="{FF2B5EF4-FFF2-40B4-BE49-F238E27FC236}">
                <a16:creationId xmlns:a16="http://schemas.microsoft.com/office/drawing/2014/main" id="{029A3627-267D-004F-94BF-63E6F1C2B87C}"/>
              </a:ext>
            </a:extLst>
          </p:cNvPr>
          <p:cNvSpPr>
            <a:spLocks noGrp="1"/>
          </p:cNvSpPr>
          <p:nvPr>
            <p:ph idx="1"/>
          </p:nvPr>
        </p:nvSpPr>
        <p:spPr>
          <a:xfrm>
            <a:off x="457200" y="1126295"/>
            <a:ext cx="8229600" cy="3045655"/>
          </a:xfrm>
        </p:spPr>
        <p:txBody>
          <a:bodyPr/>
          <a:lstStyle/>
          <a:p>
            <a:r>
              <a:rPr lang="en-US" dirty="0"/>
              <a:t>It is important to have the information needed to complete the form prior to starting your request. The form cannot be saved as a draft. </a:t>
            </a:r>
          </a:p>
          <a:p>
            <a:r>
              <a:rPr lang="en-US" dirty="0"/>
              <a:t>This form should be used to hire or fill any vacant or new exempt/nonexempt position within the College of Arts and Sciences. Should you need to fill multiple positions that are new or a combination of new and existing positions with different titles, funding sources, etc. or if you are filling more than one waived search, you will need to submit multiple forms.</a:t>
            </a:r>
          </a:p>
          <a:p>
            <a:r>
              <a:rPr lang="en-US" dirty="0"/>
              <a:t>If you have any questions, please contact your HR representative or </a:t>
            </a:r>
            <a:r>
              <a:rPr lang="en-US" dirty="0">
                <a:hlinkClick r:id="rId2"/>
              </a:rPr>
              <a:t>CAS-HR@udel.edu</a:t>
            </a:r>
            <a:r>
              <a:rPr lang="en-US" dirty="0"/>
              <a:t> for assistance. </a:t>
            </a:r>
          </a:p>
        </p:txBody>
      </p:sp>
      <p:sp>
        <p:nvSpPr>
          <p:cNvPr id="4" name="Slide Number Placeholder 3">
            <a:extLst>
              <a:ext uri="{FF2B5EF4-FFF2-40B4-BE49-F238E27FC236}">
                <a16:creationId xmlns:a16="http://schemas.microsoft.com/office/drawing/2014/main" id="{EA6E2337-1E4F-774E-919D-D374915A7EB0}"/>
              </a:ext>
            </a:extLst>
          </p:cNvPr>
          <p:cNvSpPr>
            <a:spLocks noGrp="1"/>
          </p:cNvSpPr>
          <p:nvPr>
            <p:ph type="sldNum" sz="quarter" idx="10"/>
          </p:nvPr>
        </p:nvSpPr>
        <p:spPr/>
        <p:txBody>
          <a:bodyPr/>
          <a:lstStyle/>
          <a:p>
            <a:pPr>
              <a:defRPr/>
            </a:pPr>
            <a:fld id="{67ED70C6-FDCB-5747-9A21-CEFC4DDC4D7F}" type="slidenum">
              <a:rPr lang="en-US" smtClean="0"/>
              <a:pPr>
                <a:defRPr/>
              </a:pPr>
              <a:t>1</a:t>
            </a:fld>
            <a:endParaRPr lang="en-US" dirty="0"/>
          </a:p>
        </p:txBody>
      </p:sp>
    </p:spTree>
    <p:extLst>
      <p:ext uri="{BB962C8B-B14F-4D97-AF65-F5344CB8AC3E}">
        <p14:creationId xmlns:p14="http://schemas.microsoft.com/office/powerpoint/2010/main" val="823941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3BA-753A-47E3-8AC7-F2377F0462E4}"/>
              </a:ext>
            </a:extLst>
          </p:cNvPr>
          <p:cNvSpPr>
            <a:spLocks noGrp="1"/>
          </p:cNvSpPr>
          <p:nvPr>
            <p:ph type="title"/>
          </p:nvPr>
        </p:nvSpPr>
        <p:spPr/>
        <p:txBody>
          <a:bodyPr/>
          <a:lstStyle/>
          <a:p>
            <a:r>
              <a:rPr lang="en-US" dirty="0"/>
              <a:t>New or Existing Position </a:t>
            </a:r>
          </a:p>
        </p:txBody>
      </p:sp>
      <p:sp>
        <p:nvSpPr>
          <p:cNvPr id="4" name="Text Placeholder 3">
            <a:extLst>
              <a:ext uri="{FF2B5EF4-FFF2-40B4-BE49-F238E27FC236}">
                <a16:creationId xmlns:a16="http://schemas.microsoft.com/office/drawing/2014/main" id="{C617CE07-1412-4C98-877D-A6556B380D94}"/>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3. Enter the number of positions you are requesting to fill. </a:t>
            </a:r>
          </a:p>
          <a:p>
            <a:r>
              <a:rPr lang="en-US" sz="1100" i="1" dirty="0">
                <a:solidFill>
                  <a:srgbClr val="666666"/>
                </a:solidFill>
                <a:latin typeface="Segoe UI" panose="020B0502040204020203" pitchFamily="34" charset="0"/>
              </a:rPr>
              <a:t>Please note that if you need to fill multiple positions that are a combination of new and existing positions with different titles, funding sources, etc. or if you are filling more than one waived search, you will need to submit multiple forms.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4. Select No to replace an existing position. </a:t>
            </a:r>
          </a:p>
        </p:txBody>
      </p:sp>
      <p:sp>
        <p:nvSpPr>
          <p:cNvPr id="5" name="Slide Number Placeholder 4">
            <a:extLst>
              <a:ext uri="{FF2B5EF4-FFF2-40B4-BE49-F238E27FC236}">
                <a16:creationId xmlns:a16="http://schemas.microsoft.com/office/drawing/2014/main" id="{E89CAFA5-9614-41B3-B861-806649380119}"/>
              </a:ext>
            </a:extLst>
          </p:cNvPr>
          <p:cNvSpPr>
            <a:spLocks noGrp="1"/>
          </p:cNvSpPr>
          <p:nvPr>
            <p:ph type="sldNum" sz="quarter" idx="10"/>
          </p:nvPr>
        </p:nvSpPr>
        <p:spPr/>
        <p:txBody>
          <a:bodyPr/>
          <a:lstStyle/>
          <a:p>
            <a:pPr>
              <a:defRPr/>
            </a:pPr>
            <a:fld id="{34742D8B-8594-4B44-80B0-BECC0F075DC4}" type="slidenum">
              <a:rPr lang="en-US" smtClean="0"/>
              <a:pPr>
                <a:defRPr/>
              </a:pPr>
              <a:t>19</a:t>
            </a:fld>
            <a:endParaRPr lang="en-US" dirty="0"/>
          </a:p>
        </p:txBody>
      </p:sp>
      <p:pic>
        <p:nvPicPr>
          <p:cNvPr id="6" name="Picture 5">
            <a:extLst>
              <a:ext uri="{FF2B5EF4-FFF2-40B4-BE49-F238E27FC236}">
                <a16:creationId xmlns:a16="http://schemas.microsoft.com/office/drawing/2014/main" id="{81E65640-DDF9-422E-8AC8-865BEF2DB761}"/>
              </a:ext>
            </a:extLst>
          </p:cNvPr>
          <p:cNvPicPr>
            <a:picLocks noChangeAspect="1"/>
          </p:cNvPicPr>
          <p:nvPr/>
        </p:nvPicPr>
        <p:blipFill>
          <a:blip r:embed="rId2"/>
          <a:stretch>
            <a:fillRect/>
          </a:stretch>
        </p:blipFill>
        <p:spPr>
          <a:xfrm>
            <a:off x="4343400" y="120896"/>
            <a:ext cx="4700028" cy="3681412"/>
          </a:xfrm>
          <a:prstGeom prst="rect">
            <a:avLst/>
          </a:prstGeom>
        </p:spPr>
      </p:pic>
      <p:cxnSp>
        <p:nvCxnSpPr>
          <p:cNvPr id="24" name="Straight Arrow Connector 23">
            <a:extLst>
              <a:ext uri="{FF2B5EF4-FFF2-40B4-BE49-F238E27FC236}">
                <a16:creationId xmlns:a16="http://schemas.microsoft.com/office/drawing/2014/main" id="{21BDE846-6941-4698-993F-2BA0FD638F7C}"/>
              </a:ext>
            </a:extLst>
          </p:cNvPr>
          <p:cNvCxnSpPr>
            <a:cxnSpLocks/>
          </p:cNvCxnSpPr>
          <p:nvPr/>
        </p:nvCxnSpPr>
        <p:spPr>
          <a:xfrm>
            <a:off x="4419600" y="1733002"/>
            <a:ext cx="2667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A4A6560C-6F61-401A-8700-B769A1DD8C61}"/>
              </a:ext>
            </a:extLst>
          </p:cNvPr>
          <p:cNvCxnSpPr>
            <a:cxnSpLocks/>
          </p:cNvCxnSpPr>
          <p:nvPr/>
        </p:nvCxnSpPr>
        <p:spPr>
          <a:xfrm>
            <a:off x="4457700" y="2738961"/>
            <a:ext cx="2286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4401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New Position Information</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5. Enter the justification for the new position.</a:t>
            </a:r>
          </a:p>
          <a:p>
            <a:r>
              <a:rPr lang="en-US" sz="1100" dirty="0">
                <a:solidFill>
                  <a:srgbClr val="666666"/>
                </a:solidFill>
                <a:latin typeface="Segoe UI" panose="020B0502040204020203" pitchFamily="34" charset="0"/>
              </a:rPr>
              <a:t> </a:t>
            </a:r>
          </a:p>
          <a:p>
            <a:r>
              <a:rPr lang="en-US" sz="1100" dirty="0">
                <a:solidFill>
                  <a:srgbClr val="666666"/>
                </a:solidFill>
                <a:latin typeface="Segoe UI" panose="020B0502040204020203" pitchFamily="34" charset="0"/>
              </a:rPr>
              <a:t>6. Provide context of the job.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7. Create an advertisement summary </a:t>
            </a:r>
          </a:p>
          <a:p>
            <a:r>
              <a:rPr lang="en-US" sz="1100" i="1" dirty="0">
                <a:solidFill>
                  <a:srgbClr val="666666"/>
                </a:solidFill>
                <a:latin typeface="Segoe UI" panose="020B0502040204020203" pitchFamily="34" charset="0"/>
              </a:rPr>
              <a:t>This should be a quick description to entice the applicant to explore the job.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8. State Major Responsibilities.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9. Enter the Qualifications.</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20</a:t>
            </a:fld>
            <a:endParaRPr lang="en-US" dirty="0"/>
          </a:p>
        </p:txBody>
      </p:sp>
      <p:pic>
        <p:nvPicPr>
          <p:cNvPr id="7" name="Picture 6">
            <a:extLst>
              <a:ext uri="{FF2B5EF4-FFF2-40B4-BE49-F238E27FC236}">
                <a16:creationId xmlns:a16="http://schemas.microsoft.com/office/drawing/2014/main" id="{0D502B56-0996-496A-858D-BE4F34F0DC34}"/>
              </a:ext>
            </a:extLst>
          </p:cNvPr>
          <p:cNvPicPr>
            <a:picLocks noChangeAspect="1"/>
          </p:cNvPicPr>
          <p:nvPr/>
        </p:nvPicPr>
        <p:blipFill>
          <a:blip r:embed="rId2"/>
          <a:stretch>
            <a:fillRect/>
          </a:stretch>
        </p:blipFill>
        <p:spPr>
          <a:xfrm>
            <a:off x="4876800" y="101600"/>
            <a:ext cx="3344750" cy="4399526"/>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800600" y="70571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8047D996-17AD-4F83-AB46-A1AB0012B1E5}"/>
              </a:ext>
            </a:extLst>
          </p:cNvPr>
          <p:cNvCxnSpPr>
            <a:cxnSpLocks/>
          </p:cNvCxnSpPr>
          <p:nvPr/>
        </p:nvCxnSpPr>
        <p:spPr>
          <a:xfrm>
            <a:off x="4826655" y="148249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27E525A8-CCEF-47EA-8CBA-9A2D15B7A0D2}"/>
              </a:ext>
            </a:extLst>
          </p:cNvPr>
          <p:cNvCxnSpPr>
            <a:cxnSpLocks/>
          </p:cNvCxnSpPr>
          <p:nvPr/>
        </p:nvCxnSpPr>
        <p:spPr>
          <a:xfrm>
            <a:off x="4800600" y="26479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2207FD22-2759-4845-8C88-02EAC35261DA}"/>
              </a:ext>
            </a:extLst>
          </p:cNvPr>
          <p:cNvCxnSpPr>
            <a:cxnSpLocks/>
          </p:cNvCxnSpPr>
          <p:nvPr/>
        </p:nvCxnSpPr>
        <p:spPr>
          <a:xfrm>
            <a:off x="4800599" y="34861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A6395D34-6443-4196-B3A2-D8DF707346D3}"/>
              </a:ext>
            </a:extLst>
          </p:cNvPr>
          <p:cNvCxnSpPr>
            <a:cxnSpLocks/>
          </p:cNvCxnSpPr>
          <p:nvPr/>
        </p:nvCxnSpPr>
        <p:spPr>
          <a:xfrm>
            <a:off x="4807235" y="42481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840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Is this a Waived Search?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10. Select No</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21</a:t>
            </a:fld>
            <a:endParaRPr lang="en-US" dirty="0"/>
          </a:p>
        </p:txBody>
      </p:sp>
      <p:pic>
        <p:nvPicPr>
          <p:cNvPr id="10" name="Picture 9">
            <a:extLst>
              <a:ext uri="{FF2B5EF4-FFF2-40B4-BE49-F238E27FC236}">
                <a16:creationId xmlns:a16="http://schemas.microsoft.com/office/drawing/2014/main" id="{563F54B0-0410-4374-B0B9-A1D003A919A8}"/>
              </a:ext>
            </a:extLst>
          </p:cNvPr>
          <p:cNvPicPr>
            <a:picLocks noChangeAspect="1"/>
          </p:cNvPicPr>
          <p:nvPr/>
        </p:nvPicPr>
        <p:blipFill>
          <a:blip r:embed="rId2"/>
          <a:stretch>
            <a:fillRect/>
          </a:stretch>
        </p:blipFill>
        <p:spPr>
          <a:xfrm>
            <a:off x="3657600" y="575556"/>
            <a:ext cx="5410200" cy="2574465"/>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3810000" y="216768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92444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External Search Information</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24200"/>
          </a:xfrm>
        </p:spPr>
        <p:txBody>
          <a:bodyPr/>
          <a:lstStyle/>
          <a:p>
            <a:br>
              <a:rPr lang="en-US" sz="1600" dirty="0"/>
            </a:br>
            <a:r>
              <a:rPr lang="en-US" sz="1100" dirty="0">
                <a:solidFill>
                  <a:srgbClr val="666666"/>
                </a:solidFill>
                <a:latin typeface="Segoe UI" panose="020B0502040204020203" pitchFamily="34" charset="0"/>
              </a:rPr>
              <a:t>11</a:t>
            </a:r>
            <a:r>
              <a:rPr lang="en-US" sz="1100" b="0" dirty="0">
                <a:solidFill>
                  <a:srgbClr val="666666"/>
                </a:solidFill>
                <a:latin typeface="Segoe UI" panose="020B0502040204020203" pitchFamily="34" charset="0"/>
              </a:rPr>
              <a:t>. Enter the Search Committee Chair’s Legal Name</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12. Enter the Search Committee members using their legal name.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Please separate by comma </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13. Enter pre-screening questions.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Adding pre-screening questions to the application assists the committee with reviewing applications. It is an automated tool that asks candidates a series of qualifying questions and based upon their responses, it automatically designates whether a candidate meets the minimum qualifications or not.</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22</a:t>
            </a:fld>
            <a:endParaRPr lang="en-US" dirty="0"/>
          </a:p>
        </p:txBody>
      </p:sp>
      <p:pic>
        <p:nvPicPr>
          <p:cNvPr id="6" name="Picture 5">
            <a:extLst>
              <a:ext uri="{FF2B5EF4-FFF2-40B4-BE49-F238E27FC236}">
                <a16:creationId xmlns:a16="http://schemas.microsoft.com/office/drawing/2014/main" id="{9795A4E5-F60D-43C6-B977-A6ABEFACB684}"/>
              </a:ext>
            </a:extLst>
          </p:cNvPr>
          <p:cNvPicPr>
            <a:picLocks noChangeAspect="1"/>
          </p:cNvPicPr>
          <p:nvPr/>
        </p:nvPicPr>
        <p:blipFill>
          <a:blip r:embed="rId2"/>
          <a:stretch>
            <a:fillRect/>
          </a:stretch>
        </p:blipFill>
        <p:spPr>
          <a:xfrm>
            <a:off x="4950964" y="-3008"/>
            <a:ext cx="4112233" cy="4508943"/>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963027" y="1123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0772EFC-7AA6-469A-A7D6-C903AA9347EA}"/>
              </a:ext>
            </a:extLst>
          </p:cNvPr>
          <p:cNvCxnSpPr>
            <a:cxnSpLocks/>
          </p:cNvCxnSpPr>
          <p:nvPr/>
        </p:nvCxnSpPr>
        <p:spPr>
          <a:xfrm>
            <a:off x="4950964" y="2038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963026" y="3486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95310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24200"/>
          </a:xfrm>
        </p:spPr>
        <p:txBody>
          <a:bodyPr/>
          <a:lstStyle/>
          <a:p>
            <a:br>
              <a:rPr lang="en-US" sz="1600" dirty="0"/>
            </a:br>
            <a:r>
              <a:rPr lang="en-US" sz="1100" b="0" dirty="0">
                <a:solidFill>
                  <a:srgbClr val="666666"/>
                </a:solidFill>
                <a:latin typeface="Segoe UI" panose="020B0502040204020203" pitchFamily="34" charset="0"/>
              </a:rPr>
              <a:t>14. Select the Portfolio/Unit that the position falls under.</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23</a:t>
            </a:fld>
            <a:endParaRPr lang="en-US" dirty="0"/>
          </a:p>
        </p:txBody>
      </p:sp>
      <p:pic>
        <p:nvPicPr>
          <p:cNvPr id="7" name="Picture 6">
            <a:extLst>
              <a:ext uri="{FF2B5EF4-FFF2-40B4-BE49-F238E27FC236}">
                <a16:creationId xmlns:a16="http://schemas.microsoft.com/office/drawing/2014/main" id="{4757C1BA-6C81-471C-9DBA-C737F92EC093}"/>
              </a:ext>
            </a:extLst>
          </p:cNvPr>
          <p:cNvPicPr>
            <a:picLocks noChangeAspect="1"/>
          </p:cNvPicPr>
          <p:nvPr/>
        </p:nvPicPr>
        <p:blipFill>
          <a:blip r:embed="rId2"/>
          <a:stretch>
            <a:fillRect/>
          </a:stretch>
        </p:blipFill>
        <p:spPr>
          <a:xfrm>
            <a:off x="4800600" y="101600"/>
            <a:ext cx="3738356" cy="4394049"/>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724400" y="742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22993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15. Select Yes or No</a:t>
            </a:r>
          </a:p>
          <a:p>
            <a:r>
              <a:rPr lang="en-US" sz="1100" b="0" i="1" dirty="0">
                <a:solidFill>
                  <a:srgbClr val="666666"/>
                </a:solidFill>
                <a:latin typeface="Segoe UI" panose="020B0502040204020203" pitchFamily="34" charset="0"/>
              </a:rPr>
              <a:t>If you select Yes, you will need to provide an explanation below. This </a:t>
            </a:r>
            <a:r>
              <a:rPr lang="en-US" sz="1100" i="1" dirty="0">
                <a:solidFill>
                  <a:srgbClr val="666666"/>
                </a:solidFill>
                <a:latin typeface="Segoe UI" panose="020B0502040204020203" pitchFamily="34" charset="0"/>
              </a:rPr>
              <a:t>option will reveal itself as an additional question.</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 </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16. Enter your answer for the risk of not filling the position.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17. Select the hours worked per week.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18. Enter the name of the Supervisor and Supervisor Code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19. Enter the Supervisor Phone Number.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20. Enter the Budgeted Salary.</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24</a:t>
            </a:fld>
            <a:endParaRPr lang="en-US" dirty="0"/>
          </a:p>
        </p:txBody>
      </p:sp>
      <p:pic>
        <p:nvPicPr>
          <p:cNvPr id="6" name="Picture 5">
            <a:extLst>
              <a:ext uri="{FF2B5EF4-FFF2-40B4-BE49-F238E27FC236}">
                <a16:creationId xmlns:a16="http://schemas.microsoft.com/office/drawing/2014/main" id="{A3D23C4A-9057-4484-8601-C178CB9C0B61}"/>
              </a:ext>
            </a:extLst>
          </p:cNvPr>
          <p:cNvPicPr>
            <a:picLocks noChangeAspect="1"/>
          </p:cNvPicPr>
          <p:nvPr/>
        </p:nvPicPr>
        <p:blipFill>
          <a:blip r:embed="rId2"/>
          <a:stretch>
            <a:fillRect/>
          </a:stretch>
        </p:blipFill>
        <p:spPr>
          <a:xfrm>
            <a:off x="4648200" y="49903"/>
            <a:ext cx="3570145" cy="4457804"/>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572000" y="55959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50A5AD0E-01EE-46DE-87B8-84408883B8C1}"/>
              </a:ext>
            </a:extLst>
          </p:cNvPr>
          <p:cNvCxnSpPr>
            <a:cxnSpLocks/>
          </p:cNvCxnSpPr>
          <p:nvPr/>
        </p:nvCxnSpPr>
        <p:spPr>
          <a:xfrm>
            <a:off x="4579374" y="1276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595351" y="199310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4579373" y="2724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F15FD0D0-4F8B-4728-9D4A-4FB400D68F86}"/>
              </a:ext>
            </a:extLst>
          </p:cNvPr>
          <p:cNvCxnSpPr>
            <a:cxnSpLocks/>
          </p:cNvCxnSpPr>
          <p:nvPr/>
        </p:nvCxnSpPr>
        <p:spPr>
          <a:xfrm>
            <a:off x="4579128" y="345519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4579127" y="424576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7504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21</a:t>
            </a:r>
            <a:r>
              <a:rPr lang="en-US" sz="1100" b="0" dirty="0">
                <a:solidFill>
                  <a:srgbClr val="666666"/>
                </a:solidFill>
                <a:latin typeface="Segoe UI" panose="020B0502040204020203" pitchFamily="34" charset="0"/>
              </a:rPr>
              <a:t>. Select the Work Schedule.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Other, you will need to provide the work schedule. This </a:t>
            </a:r>
            <a:r>
              <a:rPr lang="en-US" sz="1100" i="1" dirty="0">
                <a:solidFill>
                  <a:srgbClr val="666666"/>
                </a:solidFill>
                <a:latin typeface="Segoe UI" panose="020B0502040204020203" pitchFamily="34" charset="0"/>
              </a:rPr>
              <a:t>option will reveal itself as an additional question.</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22.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23. Select 100% or Less than 100%</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less than 100% , please provide the percentage of the job that </a:t>
            </a:r>
            <a:r>
              <a:rPr lang="en-US" sz="1100" i="1" dirty="0">
                <a:solidFill>
                  <a:srgbClr val="666666"/>
                </a:solidFill>
                <a:latin typeface="Segoe UI" panose="020B0502040204020203" pitchFamily="34" charset="0"/>
              </a:rPr>
              <a:t>can</a:t>
            </a:r>
            <a:r>
              <a:rPr lang="en-US" sz="1100" b="0" i="1" dirty="0">
                <a:solidFill>
                  <a:srgbClr val="666666"/>
                </a:solidFill>
                <a:latin typeface="Segoe UI" panose="020B0502040204020203" pitchFamily="34" charset="0"/>
              </a:rPr>
              <a:t> be performed remotely and the hybrid work schedule. Selecting these options will reveal additional questions below.</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24. Enter the Purpose Code and Title. </a:t>
            </a:r>
            <a:br>
              <a:rPr lang="en-US" sz="1100" b="0" i="1"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using split funding please provide the purpose codes, titles and percentages. </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25</a:t>
            </a:fld>
            <a:endParaRPr lang="en-US" dirty="0"/>
          </a:p>
        </p:txBody>
      </p:sp>
      <p:pic>
        <p:nvPicPr>
          <p:cNvPr id="7" name="Picture 6">
            <a:extLst>
              <a:ext uri="{FF2B5EF4-FFF2-40B4-BE49-F238E27FC236}">
                <a16:creationId xmlns:a16="http://schemas.microsoft.com/office/drawing/2014/main" id="{48AAF779-81D7-4286-B079-7406AC4B1F79}"/>
              </a:ext>
            </a:extLst>
          </p:cNvPr>
          <p:cNvPicPr>
            <a:picLocks noChangeAspect="1"/>
          </p:cNvPicPr>
          <p:nvPr/>
        </p:nvPicPr>
        <p:blipFill>
          <a:blip r:embed="rId2"/>
          <a:stretch>
            <a:fillRect/>
          </a:stretch>
        </p:blipFill>
        <p:spPr>
          <a:xfrm>
            <a:off x="4953598" y="37485"/>
            <a:ext cx="3761716" cy="4388669"/>
          </a:xfrm>
          <a:prstGeom prst="rect">
            <a:avLst/>
          </a:prstGeom>
        </p:spPr>
      </p:pic>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4888597" y="395524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868196" y="35599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888597" y="215561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4868195" y="298370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48465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25. Select Yes or No .</a:t>
            </a:r>
          </a:p>
          <a:p>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26. Select the Position Type. </a:t>
            </a:r>
          </a:p>
          <a:p>
            <a:r>
              <a:rPr lang="en-US" sz="1100" i="1" dirty="0">
                <a:solidFill>
                  <a:srgbClr val="666666"/>
                </a:solidFill>
                <a:latin typeface="Segoe UI" panose="020B0502040204020203" pitchFamily="34" charset="0"/>
              </a:rPr>
              <a:t>If you select a temporary position,</a:t>
            </a:r>
            <a:r>
              <a:rPr lang="en-US" sz="1100" b="0" i="1" dirty="0">
                <a:solidFill>
                  <a:srgbClr val="666666"/>
                </a:solidFill>
                <a:latin typeface="Segoe UI" panose="020B0502040204020203" pitchFamily="34" charset="0"/>
              </a:rPr>
              <a:t> the years of funding duration options will be revealed as an additional question below.</a:t>
            </a: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26</a:t>
            </a:fld>
            <a:endParaRPr lang="en-US" dirty="0"/>
          </a:p>
        </p:txBody>
      </p:sp>
      <p:pic>
        <p:nvPicPr>
          <p:cNvPr id="6" name="Picture 5">
            <a:extLst>
              <a:ext uri="{FF2B5EF4-FFF2-40B4-BE49-F238E27FC236}">
                <a16:creationId xmlns:a16="http://schemas.microsoft.com/office/drawing/2014/main" id="{6D18398E-3B1C-4CF2-8CD8-4697E76C744A}"/>
              </a:ext>
            </a:extLst>
          </p:cNvPr>
          <p:cNvPicPr>
            <a:picLocks noChangeAspect="1"/>
          </p:cNvPicPr>
          <p:nvPr/>
        </p:nvPicPr>
        <p:blipFill>
          <a:blip r:embed="rId2"/>
          <a:stretch>
            <a:fillRect/>
          </a:stretch>
        </p:blipFill>
        <p:spPr>
          <a:xfrm>
            <a:off x="3962400" y="641907"/>
            <a:ext cx="5148430" cy="2724406"/>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3989931" y="24955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3989931" y="164312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1044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Computer Equipment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27.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28. Enter the hardware and software needs.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29. Select Yes or No </a:t>
            </a:r>
          </a:p>
          <a:p>
            <a:r>
              <a:rPr lang="en-US" sz="1100" i="1" dirty="0">
                <a:solidFill>
                  <a:srgbClr val="666666"/>
                </a:solidFill>
                <a:latin typeface="Segoe UI" panose="020B0502040204020203" pitchFamily="34" charset="0"/>
              </a:rPr>
              <a:t>If you select yes, please enter the name of the employee who was last assigned the computer. This will present itself as an additional question below.</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27</a:t>
            </a:fld>
            <a:endParaRPr lang="en-US" dirty="0"/>
          </a:p>
        </p:txBody>
      </p:sp>
      <p:pic>
        <p:nvPicPr>
          <p:cNvPr id="7" name="Picture 6">
            <a:extLst>
              <a:ext uri="{FF2B5EF4-FFF2-40B4-BE49-F238E27FC236}">
                <a16:creationId xmlns:a16="http://schemas.microsoft.com/office/drawing/2014/main" id="{79CE8E45-E51B-4F9A-AFDC-9D49585896F9}"/>
              </a:ext>
            </a:extLst>
          </p:cNvPr>
          <p:cNvPicPr>
            <a:picLocks noChangeAspect="1"/>
          </p:cNvPicPr>
          <p:nvPr/>
        </p:nvPicPr>
        <p:blipFill>
          <a:blip r:embed="rId2"/>
          <a:stretch>
            <a:fillRect/>
          </a:stretch>
        </p:blipFill>
        <p:spPr>
          <a:xfrm>
            <a:off x="4423533" y="590550"/>
            <a:ext cx="4462317" cy="3257550"/>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461633" y="121900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461633" y="2343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461633" y="3486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880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Location Information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30</a:t>
            </a:r>
            <a:r>
              <a:rPr lang="en-US" sz="1100" b="0" dirty="0">
                <a:solidFill>
                  <a:srgbClr val="666666"/>
                </a:solidFill>
                <a:latin typeface="Segoe UI" panose="020B0502040204020203" pitchFamily="34" charset="0"/>
              </a:rPr>
              <a:t>. Enter the building that the person will be working in.</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31. Enter the office room number.</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32.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33. Select Lab and Office OR Office</a:t>
            </a:r>
          </a:p>
          <a:p>
            <a:r>
              <a:rPr lang="en-US" sz="1100" i="1" dirty="0">
                <a:solidFill>
                  <a:srgbClr val="666666"/>
                </a:solidFill>
                <a:latin typeface="Segoe UI" panose="020B0502040204020203" pitchFamily="34" charset="0"/>
              </a:rPr>
              <a:t>If selecting Lab and Office, lab location and renovation questions will appear below.</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34. Enter the purpose code. </a:t>
            </a:r>
            <a:br>
              <a:rPr lang="en-US" sz="1100" b="0" dirty="0">
                <a:solidFill>
                  <a:srgbClr val="666666"/>
                </a:solidFill>
                <a:latin typeface="Segoe UI" panose="020B0502040204020203" pitchFamily="34" charset="0"/>
              </a:rPr>
            </a:br>
            <a:r>
              <a:rPr lang="en-US" sz="1050" b="0" i="1" dirty="0">
                <a:solidFill>
                  <a:srgbClr val="666666"/>
                </a:solidFill>
                <a:effectLst/>
                <a:latin typeface="Segoe UI" panose="020B0502040204020203" pitchFamily="34" charset="0"/>
              </a:rPr>
              <a:t>If using split funding, please provide the purpose code, title and percentage separated by commas</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28</a:t>
            </a:fld>
            <a:endParaRPr lang="en-US" dirty="0"/>
          </a:p>
        </p:txBody>
      </p:sp>
      <p:pic>
        <p:nvPicPr>
          <p:cNvPr id="6" name="Picture 5">
            <a:extLst>
              <a:ext uri="{FF2B5EF4-FFF2-40B4-BE49-F238E27FC236}">
                <a16:creationId xmlns:a16="http://schemas.microsoft.com/office/drawing/2014/main" id="{82F5B097-EDE3-4BD9-97F9-C6A193FB9DB9}"/>
              </a:ext>
            </a:extLst>
          </p:cNvPr>
          <p:cNvPicPr>
            <a:picLocks noChangeAspect="1"/>
          </p:cNvPicPr>
          <p:nvPr/>
        </p:nvPicPr>
        <p:blipFill>
          <a:blip r:embed="rId2"/>
          <a:stretch>
            <a:fillRect/>
          </a:stretch>
        </p:blipFill>
        <p:spPr>
          <a:xfrm>
            <a:off x="4930037" y="4594"/>
            <a:ext cx="3723088" cy="4476750"/>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876800" y="66215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876799" y="256056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930037" y="337467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864652" y="4193112"/>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5119A9DF-5684-4CDD-93D3-2CF645B2A250}"/>
              </a:ext>
            </a:extLst>
          </p:cNvPr>
          <p:cNvCxnSpPr>
            <a:cxnSpLocks/>
          </p:cNvCxnSpPr>
          <p:nvPr/>
        </p:nvCxnSpPr>
        <p:spPr>
          <a:xfrm>
            <a:off x="4876798" y="135781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0428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66ED-4D45-E44D-B8B1-9C2A3101F73B}"/>
              </a:ext>
            </a:extLst>
          </p:cNvPr>
          <p:cNvSpPr>
            <a:spLocks noGrp="1"/>
          </p:cNvSpPr>
          <p:nvPr>
            <p:ph type="title"/>
          </p:nvPr>
        </p:nvSpPr>
        <p:spPr>
          <a:xfrm>
            <a:off x="457200" y="345122"/>
            <a:ext cx="8229600" cy="742950"/>
          </a:xfrm>
        </p:spPr>
        <p:txBody>
          <a:bodyPr/>
          <a:lstStyle/>
          <a:p>
            <a:r>
              <a:rPr lang="en-US" dirty="0"/>
              <a:t>Guide Contents</a:t>
            </a:r>
          </a:p>
        </p:txBody>
      </p:sp>
      <p:sp>
        <p:nvSpPr>
          <p:cNvPr id="3" name="Content Placeholder 2">
            <a:extLst>
              <a:ext uri="{FF2B5EF4-FFF2-40B4-BE49-F238E27FC236}">
                <a16:creationId xmlns:a16="http://schemas.microsoft.com/office/drawing/2014/main" id="{029A3627-267D-004F-94BF-63E6F1C2B87C}"/>
              </a:ext>
            </a:extLst>
          </p:cNvPr>
          <p:cNvSpPr>
            <a:spLocks noGrp="1"/>
          </p:cNvSpPr>
          <p:nvPr>
            <p:ph idx="1"/>
          </p:nvPr>
        </p:nvSpPr>
        <p:spPr>
          <a:xfrm>
            <a:off x="457200" y="1126295"/>
            <a:ext cx="8229600" cy="3045655"/>
          </a:xfrm>
        </p:spPr>
        <p:txBody>
          <a:bodyPr/>
          <a:lstStyle/>
          <a:p>
            <a:r>
              <a:rPr lang="en-US" dirty="0"/>
              <a:t>Pages 03-16: Requesting an Open Search with an Existing Position Number. </a:t>
            </a:r>
          </a:p>
          <a:p>
            <a:r>
              <a:rPr lang="en-US" dirty="0"/>
              <a:t>Pages 17-30: Requesting an Open Search with a New Position Number.</a:t>
            </a:r>
          </a:p>
          <a:p>
            <a:r>
              <a:rPr lang="en-US" dirty="0"/>
              <a:t>Pages 31-47: Requesting a Waived Search with an Existing Position Number.</a:t>
            </a:r>
          </a:p>
          <a:p>
            <a:r>
              <a:rPr lang="en-US" dirty="0"/>
              <a:t>Pages 48-64: Requesting a Waived Search with a New Position Number.</a:t>
            </a:r>
          </a:p>
        </p:txBody>
      </p:sp>
      <p:sp>
        <p:nvSpPr>
          <p:cNvPr id="4" name="Slide Number Placeholder 3">
            <a:extLst>
              <a:ext uri="{FF2B5EF4-FFF2-40B4-BE49-F238E27FC236}">
                <a16:creationId xmlns:a16="http://schemas.microsoft.com/office/drawing/2014/main" id="{EA6E2337-1E4F-774E-919D-D374915A7EB0}"/>
              </a:ext>
            </a:extLst>
          </p:cNvPr>
          <p:cNvSpPr>
            <a:spLocks noGrp="1"/>
          </p:cNvSpPr>
          <p:nvPr>
            <p:ph type="sldNum" sz="quarter" idx="10"/>
          </p:nvPr>
        </p:nvSpPr>
        <p:spPr/>
        <p:txBody>
          <a:bodyPr/>
          <a:lstStyle/>
          <a:p>
            <a:pPr>
              <a:defRPr/>
            </a:pPr>
            <a:fld id="{67ED70C6-FDCB-5747-9A21-CEFC4DDC4D7F}" type="slidenum">
              <a:rPr lang="en-US" smtClean="0"/>
              <a:pPr>
                <a:defRPr/>
              </a:pPr>
              <a:t>2</a:t>
            </a:fld>
            <a:endParaRPr lang="en-US" dirty="0"/>
          </a:p>
        </p:txBody>
      </p:sp>
    </p:spTree>
    <p:extLst>
      <p:ext uri="{BB962C8B-B14F-4D97-AF65-F5344CB8AC3E}">
        <p14:creationId xmlns:p14="http://schemas.microsoft.com/office/powerpoint/2010/main" val="4047189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Upload Attachments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35.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36. If Yes, Upload the job description.</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29</a:t>
            </a:fld>
            <a:endParaRPr lang="en-US" dirty="0"/>
          </a:p>
        </p:txBody>
      </p:sp>
      <p:pic>
        <p:nvPicPr>
          <p:cNvPr id="9" name="Picture 8">
            <a:extLst>
              <a:ext uri="{FF2B5EF4-FFF2-40B4-BE49-F238E27FC236}">
                <a16:creationId xmlns:a16="http://schemas.microsoft.com/office/drawing/2014/main" id="{032C2A24-82E9-4E28-B090-C6287E1D6EEC}"/>
              </a:ext>
            </a:extLst>
          </p:cNvPr>
          <p:cNvPicPr>
            <a:picLocks noChangeAspect="1"/>
          </p:cNvPicPr>
          <p:nvPr/>
        </p:nvPicPr>
        <p:blipFill>
          <a:blip r:embed="rId2"/>
          <a:stretch>
            <a:fillRect/>
          </a:stretch>
        </p:blipFill>
        <p:spPr>
          <a:xfrm>
            <a:off x="4419600" y="332771"/>
            <a:ext cx="4637691" cy="2872103"/>
          </a:xfrm>
          <a:prstGeom prst="rect">
            <a:avLst/>
          </a:prstGeom>
        </p:spPr>
      </p:pic>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495800" y="1581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435577" y="25717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80614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Acknowledgement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36. Select I agree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If you would like a receipt of your email responses, please select the check box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Click Submit </a:t>
            </a: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30</a:t>
            </a:fld>
            <a:endParaRPr lang="en-US" dirty="0"/>
          </a:p>
        </p:txBody>
      </p:sp>
      <p:pic>
        <p:nvPicPr>
          <p:cNvPr id="11" name="Picture 10">
            <a:extLst>
              <a:ext uri="{FF2B5EF4-FFF2-40B4-BE49-F238E27FC236}">
                <a16:creationId xmlns:a16="http://schemas.microsoft.com/office/drawing/2014/main" id="{8F4AA9B5-01CC-47C2-AA6E-CAD46682257E}"/>
              </a:ext>
            </a:extLst>
          </p:cNvPr>
          <p:cNvPicPr>
            <a:picLocks noChangeAspect="1"/>
          </p:cNvPicPr>
          <p:nvPr/>
        </p:nvPicPr>
        <p:blipFill>
          <a:blip r:embed="rId2"/>
          <a:stretch>
            <a:fillRect/>
          </a:stretch>
        </p:blipFill>
        <p:spPr>
          <a:xfrm>
            <a:off x="4572000" y="742950"/>
            <a:ext cx="4264001" cy="3028950"/>
          </a:xfrm>
          <a:prstGeom prst="rect">
            <a:avLst/>
          </a:prstGeom>
        </p:spPr>
      </p:pic>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656556" y="208493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520134" y="255984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78C344BA-2EB3-410D-AD68-5C4EED2B8E75}"/>
              </a:ext>
            </a:extLst>
          </p:cNvPr>
          <p:cNvCxnSpPr>
            <a:cxnSpLocks/>
          </p:cNvCxnSpPr>
          <p:nvPr/>
        </p:nvCxnSpPr>
        <p:spPr>
          <a:xfrm flipH="1">
            <a:off x="6790890" y="2692602"/>
            <a:ext cx="185955" cy="1669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10197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3B461-7169-5047-801F-ADD6162A024E}"/>
              </a:ext>
            </a:extLst>
          </p:cNvPr>
          <p:cNvSpPr>
            <a:spLocks noGrp="1"/>
          </p:cNvSpPr>
          <p:nvPr>
            <p:ph sz="quarter" idx="10"/>
          </p:nvPr>
        </p:nvSpPr>
        <p:spPr>
          <a:xfrm>
            <a:off x="838200" y="819150"/>
            <a:ext cx="7772400" cy="2133600"/>
          </a:xfrm>
        </p:spPr>
        <p:txBody>
          <a:bodyPr/>
          <a:lstStyle/>
          <a:p>
            <a:r>
              <a:rPr lang="en-US" dirty="0"/>
              <a:t>Requesting a Waived Search with an Existing Position Number</a:t>
            </a:r>
            <a:r>
              <a:rPr lang="en-US" dirty="0">
                <a:latin typeface="+mn-lt"/>
                <a:cs typeface="Arial" panose="020B0604020202020204" pitchFamily="34" charset="0"/>
              </a:rPr>
              <a:t> </a:t>
            </a:r>
          </a:p>
          <a:p>
            <a:endParaRPr lang="en-US" dirty="0">
              <a:latin typeface="+mn-lt"/>
              <a:cs typeface="Arial" panose="020B0604020202020204" pitchFamily="34" charset="0"/>
            </a:endParaRPr>
          </a:p>
        </p:txBody>
      </p:sp>
    </p:spTree>
    <p:extLst>
      <p:ext uri="{BB962C8B-B14F-4D97-AF65-F5344CB8AC3E}">
        <p14:creationId xmlns:p14="http://schemas.microsoft.com/office/powerpoint/2010/main" val="104017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F255-CE98-EC42-B5B6-2D55DB578EEA}"/>
              </a:ext>
            </a:extLst>
          </p:cNvPr>
          <p:cNvSpPr>
            <a:spLocks noGrp="1"/>
          </p:cNvSpPr>
          <p:nvPr>
            <p:ph type="title"/>
          </p:nvPr>
        </p:nvSpPr>
        <p:spPr/>
        <p:txBody>
          <a:bodyPr/>
          <a:lstStyle/>
          <a:p>
            <a:r>
              <a:rPr lang="en-US" dirty="0"/>
              <a:t>Requestor Information </a:t>
            </a:r>
          </a:p>
        </p:txBody>
      </p:sp>
      <p:sp>
        <p:nvSpPr>
          <p:cNvPr id="4" name="Text Placeholder 3">
            <a:extLst>
              <a:ext uri="{FF2B5EF4-FFF2-40B4-BE49-F238E27FC236}">
                <a16:creationId xmlns:a16="http://schemas.microsoft.com/office/drawing/2014/main" id="{A6D4F61E-6355-CC42-BB3D-57959B11D9BC}"/>
              </a:ext>
            </a:extLst>
          </p:cNvPr>
          <p:cNvSpPr>
            <a:spLocks noGrp="1"/>
          </p:cNvSpPr>
          <p:nvPr>
            <p:ph type="body" sz="half" idx="2"/>
          </p:nvPr>
        </p:nvSpPr>
        <p:spPr/>
        <p:txBody>
          <a:bodyPr/>
          <a:lstStyle/>
          <a:p>
            <a:pPr marL="228600" indent="-228600">
              <a:buAutoNum type="arabicPeriod"/>
            </a:pPr>
            <a:r>
              <a:rPr lang="en-US" sz="1100" dirty="0">
                <a:solidFill>
                  <a:srgbClr val="666666"/>
                </a:solidFill>
                <a:latin typeface="Segoe UI" panose="020B0502040204020203" pitchFamily="34" charset="0"/>
              </a:rPr>
              <a:t>Please enter the requestor’s name </a:t>
            </a:r>
          </a:p>
          <a:p>
            <a:pPr marL="228600" indent="-228600">
              <a:buAutoNum type="arabicPeriod"/>
            </a:pPr>
            <a:r>
              <a:rPr lang="en-US" sz="1100" dirty="0">
                <a:solidFill>
                  <a:srgbClr val="666666"/>
                </a:solidFill>
                <a:latin typeface="Segoe UI" panose="020B0502040204020203" pitchFamily="34" charset="0"/>
              </a:rPr>
              <a:t>Enter the email address. </a:t>
            </a:r>
          </a:p>
          <a:p>
            <a:endParaRPr lang="en-US" sz="1100" dirty="0">
              <a:solidFill>
                <a:srgbClr val="666666"/>
              </a:solidFill>
              <a:latin typeface="Segoe UI" panose="020B0502040204020203" pitchFamily="34" charset="0"/>
            </a:endParaRPr>
          </a:p>
          <a:p>
            <a:r>
              <a:rPr lang="en-US" sz="1100" i="1" dirty="0">
                <a:solidFill>
                  <a:srgbClr val="666666"/>
                </a:solidFill>
                <a:latin typeface="Segoe UI" panose="020B0502040204020203" pitchFamily="34" charset="0"/>
              </a:rPr>
              <a:t>If you are entering this information for another staff or faculty member, please enter their information. </a:t>
            </a:r>
          </a:p>
        </p:txBody>
      </p:sp>
      <p:sp>
        <p:nvSpPr>
          <p:cNvPr id="5" name="Slide Number Placeholder 4">
            <a:extLst>
              <a:ext uri="{FF2B5EF4-FFF2-40B4-BE49-F238E27FC236}">
                <a16:creationId xmlns:a16="http://schemas.microsoft.com/office/drawing/2014/main" id="{12A91E11-6C91-F64C-90B5-39DD70E579A6}"/>
              </a:ext>
            </a:extLst>
          </p:cNvPr>
          <p:cNvSpPr>
            <a:spLocks noGrp="1"/>
          </p:cNvSpPr>
          <p:nvPr>
            <p:ph type="sldNum" sz="quarter" idx="10"/>
          </p:nvPr>
        </p:nvSpPr>
        <p:spPr/>
        <p:txBody>
          <a:bodyPr/>
          <a:lstStyle/>
          <a:p>
            <a:pPr>
              <a:defRPr/>
            </a:pPr>
            <a:fld id="{34742D8B-8594-4B44-80B0-BECC0F075DC4}" type="slidenum">
              <a:rPr lang="en-US" smtClean="0"/>
              <a:pPr>
                <a:defRPr/>
              </a:pPr>
              <a:t>32</a:t>
            </a:fld>
            <a:endParaRPr lang="en-US" dirty="0"/>
          </a:p>
        </p:txBody>
      </p:sp>
      <p:pic>
        <p:nvPicPr>
          <p:cNvPr id="10" name="Picture 9">
            <a:extLst>
              <a:ext uri="{FF2B5EF4-FFF2-40B4-BE49-F238E27FC236}">
                <a16:creationId xmlns:a16="http://schemas.microsoft.com/office/drawing/2014/main" id="{10970308-BD2B-487E-8445-7D24079C31C2}"/>
              </a:ext>
            </a:extLst>
          </p:cNvPr>
          <p:cNvPicPr>
            <a:picLocks noChangeAspect="1"/>
          </p:cNvPicPr>
          <p:nvPr/>
        </p:nvPicPr>
        <p:blipFill>
          <a:blip r:embed="rId2"/>
          <a:stretch>
            <a:fillRect/>
          </a:stretch>
        </p:blipFill>
        <p:spPr>
          <a:xfrm>
            <a:off x="3929620" y="361950"/>
            <a:ext cx="5017394" cy="3352800"/>
          </a:xfrm>
          <a:prstGeom prst="rect">
            <a:avLst/>
          </a:prstGeom>
        </p:spPr>
      </p:pic>
      <p:cxnSp>
        <p:nvCxnSpPr>
          <p:cNvPr id="13" name="Straight Arrow Connector 12">
            <a:extLst>
              <a:ext uri="{FF2B5EF4-FFF2-40B4-BE49-F238E27FC236}">
                <a16:creationId xmlns:a16="http://schemas.microsoft.com/office/drawing/2014/main" id="{FCE421A6-CE8D-464E-8AF9-0FD7BF961307}"/>
              </a:ext>
            </a:extLst>
          </p:cNvPr>
          <p:cNvCxnSpPr/>
          <p:nvPr/>
        </p:nvCxnSpPr>
        <p:spPr>
          <a:xfrm>
            <a:off x="3962400" y="17335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75CBCDDD-EFCC-4156-8E4A-A3326E313F19}"/>
              </a:ext>
            </a:extLst>
          </p:cNvPr>
          <p:cNvCxnSpPr/>
          <p:nvPr/>
        </p:nvCxnSpPr>
        <p:spPr>
          <a:xfrm>
            <a:off x="3962400" y="26479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67847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3BA-753A-47E3-8AC7-F2377F0462E4}"/>
              </a:ext>
            </a:extLst>
          </p:cNvPr>
          <p:cNvSpPr>
            <a:spLocks noGrp="1"/>
          </p:cNvSpPr>
          <p:nvPr>
            <p:ph type="title"/>
          </p:nvPr>
        </p:nvSpPr>
        <p:spPr/>
        <p:txBody>
          <a:bodyPr/>
          <a:lstStyle/>
          <a:p>
            <a:r>
              <a:rPr lang="en-US" dirty="0"/>
              <a:t>New or Existing Position </a:t>
            </a:r>
          </a:p>
        </p:txBody>
      </p:sp>
      <p:sp>
        <p:nvSpPr>
          <p:cNvPr id="4" name="Text Placeholder 3">
            <a:extLst>
              <a:ext uri="{FF2B5EF4-FFF2-40B4-BE49-F238E27FC236}">
                <a16:creationId xmlns:a16="http://schemas.microsoft.com/office/drawing/2014/main" id="{C617CE07-1412-4C98-877D-A6556B380D94}"/>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3. Enter the number of positions you are requesting to fill. </a:t>
            </a:r>
          </a:p>
          <a:p>
            <a:r>
              <a:rPr lang="en-US" sz="1100" i="1" dirty="0">
                <a:solidFill>
                  <a:srgbClr val="666666"/>
                </a:solidFill>
                <a:latin typeface="Segoe UI" panose="020B0502040204020203" pitchFamily="34" charset="0"/>
              </a:rPr>
              <a:t>Please note that if you need to fill multiple positions that are a combination of new and existing positions with different titles, funding sources, etc. or if you are filling more than one waived search, you will need to submit multiple forms.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4. Select Yes to replace an existing position. </a:t>
            </a:r>
          </a:p>
        </p:txBody>
      </p:sp>
      <p:sp>
        <p:nvSpPr>
          <p:cNvPr id="5" name="Slide Number Placeholder 4">
            <a:extLst>
              <a:ext uri="{FF2B5EF4-FFF2-40B4-BE49-F238E27FC236}">
                <a16:creationId xmlns:a16="http://schemas.microsoft.com/office/drawing/2014/main" id="{E89CAFA5-9614-41B3-B861-806649380119}"/>
              </a:ext>
            </a:extLst>
          </p:cNvPr>
          <p:cNvSpPr>
            <a:spLocks noGrp="1"/>
          </p:cNvSpPr>
          <p:nvPr>
            <p:ph type="sldNum" sz="quarter" idx="10"/>
          </p:nvPr>
        </p:nvSpPr>
        <p:spPr/>
        <p:txBody>
          <a:bodyPr/>
          <a:lstStyle/>
          <a:p>
            <a:pPr>
              <a:defRPr/>
            </a:pPr>
            <a:fld id="{34742D8B-8594-4B44-80B0-BECC0F075DC4}" type="slidenum">
              <a:rPr lang="en-US" smtClean="0"/>
              <a:pPr>
                <a:defRPr/>
              </a:pPr>
              <a:t>33</a:t>
            </a:fld>
            <a:endParaRPr lang="en-US" dirty="0"/>
          </a:p>
        </p:txBody>
      </p:sp>
      <p:pic>
        <p:nvPicPr>
          <p:cNvPr id="20" name="Picture 19">
            <a:extLst>
              <a:ext uri="{FF2B5EF4-FFF2-40B4-BE49-F238E27FC236}">
                <a16:creationId xmlns:a16="http://schemas.microsoft.com/office/drawing/2014/main" id="{F604DF4E-10D5-4C3B-9D3E-96DCBC483832}"/>
              </a:ext>
            </a:extLst>
          </p:cNvPr>
          <p:cNvPicPr>
            <a:picLocks noChangeAspect="1"/>
          </p:cNvPicPr>
          <p:nvPr/>
        </p:nvPicPr>
        <p:blipFill>
          <a:blip r:embed="rId2"/>
          <a:stretch>
            <a:fillRect/>
          </a:stretch>
        </p:blipFill>
        <p:spPr>
          <a:xfrm>
            <a:off x="4209140" y="438150"/>
            <a:ext cx="4302760" cy="3505200"/>
          </a:xfrm>
          <a:prstGeom prst="rect">
            <a:avLst/>
          </a:prstGeom>
        </p:spPr>
      </p:pic>
      <p:cxnSp>
        <p:nvCxnSpPr>
          <p:cNvPr id="22" name="Straight Arrow Connector 21">
            <a:extLst>
              <a:ext uri="{FF2B5EF4-FFF2-40B4-BE49-F238E27FC236}">
                <a16:creationId xmlns:a16="http://schemas.microsoft.com/office/drawing/2014/main" id="{A4A6560C-6F61-401A-8700-B769A1DD8C61}"/>
              </a:ext>
            </a:extLst>
          </p:cNvPr>
          <p:cNvCxnSpPr/>
          <p:nvPr/>
        </p:nvCxnSpPr>
        <p:spPr>
          <a:xfrm>
            <a:off x="4267200" y="1733550"/>
            <a:ext cx="2286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21BDE846-6941-4698-993F-2BA0FD638F7C}"/>
              </a:ext>
            </a:extLst>
          </p:cNvPr>
          <p:cNvCxnSpPr>
            <a:cxnSpLocks/>
          </p:cNvCxnSpPr>
          <p:nvPr/>
        </p:nvCxnSpPr>
        <p:spPr>
          <a:xfrm>
            <a:off x="4229100" y="2571750"/>
            <a:ext cx="3048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89394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63188" y="514350"/>
            <a:ext cx="3084514" cy="4363996"/>
          </a:xfrm>
        </p:spPr>
        <p:txBody>
          <a:bodyPr>
            <a:noAutofit/>
          </a:bodyPr>
          <a:lstStyle/>
          <a:p>
            <a:r>
              <a:rPr lang="en-US" dirty="0"/>
              <a:t>Existing Position Information</a:t>
            </a:r>
            <a:br>
              <a:rPr lang="en-US" dirty="0"/>
            </a:br>
            <a:br>
              <a:rPr lang="en-US" dirty="0"/>
            </a:br>
            <a:r>
              <a:rPr lang="en-US" sz="1100" b="0" dirty="0">
                <a:solidFill>
                  <a:srgbClr val="666666"/>
                </a:solidFill>
                <a:latin typeface="Segoe UI" panose="020B0502040204020203" pitchFamily="34" charset="0"/>
              </a:rPr>
              <a:t>5. If you know the position number, please select Yes. If not, please select No.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No, you will you will be prompted to enter the name of the employee you will be replacing and their position title. These will present themselves as additional questions.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6. If you selected yes for the above question, will be required to enter the position number.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filling multiple positions, please separate numbers by a comma. </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7. Enter the first and last name of the employee(s) being replaced.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replacing multiple employees, please separate names by a comma. </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8. Enter the position title.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need to fill multiple positions with different titles you will need to submit multiple forms. </a:t>
            </a:r>
            <a:br>
              <a:rPr lang="en-US" i="1" dirty="0"/>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34</a:t>
            </a:fld>
            <a:endParaRPr lang="en-US" dirty="0"/>
          </a:p>
        </p:txBody>
      </p:sp>
      <p:pic>
        <p:nvPicPr>
          <p:cNvPr id="19" name="Picture 18">
            <a:extLst>
              <a:ext uri="{FF2B5EF4-FFF2-40B4-BE49-F238E27FC236}">
                <a16:creationId xmlns:a16="http://schemas.microsoft.com/office/drawing/2014/main" id="{86999EF4-12D0-49A7-A855-9AEA6EB791BD}"/>
              </a:ext>
            </a:extLst>
          </p:cNvPr>
          <p:cNvPicPr>
            <a:picLocks noChangeAspect="1"/>
          </p:cNvPicPr>
          <p:nvPr/>
        </p:nvPicPr>
        <p:blipFill>
          <a:blip r:embed="rId2"/>
          <a:stretch>
            <a:fillRect/>
          </a:stretch>
        </p:blipFill>
        <p:spPr>
          <a:xfrm>
            <a:off x="4953000" y="0"/>
            <a:ext cx="4083294" cy="4475367"/>
          </a:xfrm>
          <a:prstGeom prst="rect">
            <a:avLst/>
          </a:prstGeom>
        </p:spPr>
      </p:pic>
      <p:cxnSp>
        <p:nvCxnSpPr>
          <p:cNvPr id="20" name="Straight Arrow Connector 19">
            <a:extLst>
              <a:ext uri="{FF2B5EF4-FFF2-40B4-BE49-F238E27FC236}">
                <a16:creationId xmlns:a16="http://schemas.microsoft.com/office/drawing/2014/main" id="{CEE1D7DC-67F7-4074-A5B8-DBCB40F113E3}"/>
              </a:ext>
            </a:extLst>
          </p:cNvPr>
          <p:cNvCxnSpPr>
            <a:cxnSpLocks/>
          </p:cNvCxnSpPr>
          <p:nvPr/>
        </p:nvCxnSpPr>
        <p:spPr>
          <a:xfrm>
            <a:off x="5028059" y="1047750"/>
            <a:ext cx="26252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81F7BF9D-8B34-4F38-95B5-CB950035F634}"/>
              </a:ext>
            </a:extLst>
          </p:cNvPr>
          <p:cNvCxnSpPr>
            <a:cxnSpLocks/>
          </p:cNvCxnSpPr>
          <p:nvPr/>
        </p:nvCxnSpPr>
        <p:spPr>
          <a:xfrm flipV="1">
            <a:off x="5029200" y="1986976"/>
            <a:ext cx="260239"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40D1E1FB-1576-4A4D-9E18-9CDFD55060DB}"/>
              </a:ext>
            </a:extLst>
          </p:cNvPr>
          <p:cNvCxnSpPr>
            <a:cxnSpLocks/>
          </p:cNvCxnSpPr>
          <p:nvPr/>
        </p:nvCxnSpPr>
        <p:spPr>
          <a:xfrm>
            <a:off x="5028059" y="2906691"/>
            <a:ext cx="2613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40C66ED6-229C-45D4-8C87-5819E1879324}"/>
              </a:ext>
            </a:extLst>
          </p:cNvPr>
          <p:cNvCxnSpPr>
            <a:cxnSpLocks/>
          </p:cNvCxnSpPr>
          <p:nvPr/>
        </p:nvCxnSpPr>
        <p:spPr>
          <a:xfrm>
            <a:off x="5028059" y="3826406"/>
            <a:ext cx="26252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362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Is this a Waived Search?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9. Select Yes</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35</a:t>
            </a:fld>
            <a:endParaRPr lang="en-US" dirty="0"/>
          </a:p>
        </p:txBody>
      </p:sp>
      <p:pic>
        <p:nvPicPr>
          <p:cNvPr id="6" name="Picture 5">
            <a:extLst>
              <a:ext uri="{FF2B5EF4-FFF2-40B4-BE49-F238E27FC236}">
                <a16:creationId xmlns:a16="http://schemas.microsoft.com/office/drawing/2014/main" id="{DADEB9EB-88B6-42BF-9A3B-5D4AB4F606BC}"/>
              </a:ext>
            </a:extLst>
          </p:cNvPr>
          <p:cNvPicPr>
            <a:picLocks noChangeAspect="1"/>
          </p:cNvPicPr>
          <p:nvPr/>
        </p:nvPicPr>
        <p:blipFill>
          <a:blip r:embed="rId2"/>
          <a:stretch>
            <a:fillRect/>
          </a:stretch>
        </p:blipFill>
        <p:spPr>
          <a:xfrm>
            <a:off x="4343400" y="1022263"/>
            <a:ext cx="4495354" cy="2133090"/>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393545" y="207051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562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Waived Search Information for an External Candidate</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57201" y="1657350"/>
            <a:ext cx="3008313" cy="2590799"/>
          </a:xfrm>
        </p:spPr>
        <p:txBody>
          <a:bodyPr/>
          <a:lstStyle/>
          <a:p>
            <a:r>
              <a:rPr lang="en-US" sz="1100" dirty="0">
                <a:solidFill>
                  <a:srgbClr val="666666"/>
                </a:solidFill>
                <a:latin typeface="Segoe UI" panose="020B0502040204020203" pitchFamily="34" charset="0"/>
              </a:rPr>
              <a:t>10. Type of waived search.</a:t>
            </a:r>
          </a:p>
          <a:p>
            <a:r>
              <a:rPr lang="en-US" sz="1100" i="1" dirty="0">
                <a:solidFill>
                  <a:srgbClr val="666666"/>
                </a:solidFill>
                <a:latin typeface="Segoe UI" panose="020B0502040204020203" pitchFamily="34" charset="0"/>
              </a:rPr>
              <a:t>If you select other, please enter the position title. This option will present as an additional question.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11. Select No.</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12. Enter first and last name.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13. Select Yes or No. </a:t>
            </a:r>
          </a:p>
          <a:p>
            <a:r>
              <a:rPr lang="en-US" sz="1100" i="1" dirty="0">
                <a:solidFill>
                  <a:srgbClr val="666666"/>
                </a:solidFill>
                <a:latin typeface="Segoe UI" panose="020B0502040204020203" pitchFamily="34" charset="0"/>
              </a:rPr>
              <a:t>If you select Yes, you will be prompted to enter a relocation allowance that will present as an additional question. </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36</a:t>
            </a:fld>
            <a:endParaRPr lang="en-US" dirty="0"/>
          </a:p>
        </p:txBody>
      </p:sp>
      <p:pic>
        <p:nvPicPr>
          <p:cNvPr id="14" name="Picture 13">
            <a:extLst>
              <a:ext uri="{FF2B5EF4-FFF2-40B4-BE49-F238E27FC236}">
                <a16:creationId xmlns:a16="http://schemas.microsoft.com/office/drawing/2014/main" id="{52D16E54-42E8-4E79-A75F-92B52206FB8D}"/>
              </a:ext>
            </a:extLst>
          </p:cNvPr>
          <p:cNvPicPr>
            <a:picLocks noChangeAspect="1"/>
          </p:cNvPicPr>
          <p:nvPr/>
        </p:nvPicPr>
        <p:blipFill>
          <a:blip r:embed="rId2"/>
          <a:stretch>
            <a:fillRect/>
          </a:stretch>
        </p:blipFill>
        <p:spPr>
          <a:xfrm>
            <a:off x="5257800" y="182506"/>
            <a:ext cx="3829010" cy="4249001"/>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5181600" y="71199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0DF45EA-42BA-4846-BA36-7D4B80A43869}"/>
              </a:ext>
            </a:extLst>
          </p:cNvPr>
          <p:cNvCxnSpPr>
            <a:cxnSpLocks/>
          </p:cNvCxnSpPr>
          <p:nvPr/>
        </p:nvCxnSpPr>
        <p:spPr>
          <a:xfrm>
            <a:off x="5181599" y="219936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E059EDF8-F872-4907-994C-14B2B6E63DAB}"/>
              </a:ext>
            </a:extLst>
          </p:cNvPr>
          <p:cNvCxnSpPr>
            <a:cxnSpLocks/>
          </p:cNvCxnSpPr>
          <p:nvPr/>
        </p:nvCxnSpPr>
        <p:spPr>
          <a:xfrm>
            <a:off x="5181598" y="290897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41AB8D4D-2B0A-42EA-9F0D-0FAC545E3642}"/>
              </a:ext>
            </a:extLst>
          </p:cNvPr>
          <p:cNvCxnSpPr>
            <a:cxnSpLocks/>
          </p:cNvCxnSpPr>
          <p:nvPr/>
        </p:nvCxnSpPr>
        <p:spPr>
          <a:xfrm>
            <a:off x="5181597" y="4125624"/>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83248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Waived Search Information for a Current UD Employee</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10. Type of waived search.</a:t>
            </a:r>
          </a:p>
          <a:p>
            <a:r>
              <a:rPr lang="en-US" sz="1100" i="1" dirty="0">
                <a:solidFill>
                  <a:srgbClr val="666666"/>
                </a:solidFill>
                <a:latin typeface="Segoe UI" panose="020B0502040204020203" pitchFamily="34" charset="0"/>
              </a:rPr>
              <a:t>If you select other, please enter the position title. This option will present itself as an additional question.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11. Select Yes.</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12. Enter first and last name.</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13. Enter current job title.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14. Enter current department. </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37</a:t>
            </a:fld>
            <a:endParaRPr lang="en-US" dirty="0"/>
          </a:p>
        </p:txBody>
      </p:sp>
      <p:pic>
        <p:nvPicPr>
          <p:cNvPr id="7" name="Picture 6">
            <a:extLst>
              <a:ext uri="{FF2B5EF4-FFF2-40B4-BE49-F238E27FC236}">
                <a16:creationId xmlns:a16="http://schemas.microsoft.com/office/drawing/2014/main" id="{5294E678-E3F6-449B-980F-D9DC885E6B71}"/>
              </a:ext>
            </a:extLst>
          </p:cNvPr>
          <p:cNvPicPr>
            <a:picLocks noChangeAspect="1"/>
          </p:cNvPicPr>
          <p:nvPr/>
        </p:nvPicPr>
        <p:blipFill>
          <a:blip r:embed="rId2"/>
          <a:stretch>
            <a:fillRect/>
          </a:stretch>
        </p:blipFill>
        <p:spPr>
          <a:xfrm>
            <a:off x="4800600" y="37685"/>
            <a:ext cx="3581399" cy="4438126"/>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813875" y="10477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0DF45EA-42BA-4846-BA36-7D4B80A43869}"/>
              </a:ext>
            </a:extLst>
          </p:cNvPr>
          <p:cNvCxnSpPr>
            <a:cxnSpLocks/>
          </p:cNvCxnSpPr>
          <p:nvPr/>
        </p:nvCxnSpPr>
        <p:spPr>
          <a:xfrm>
            <a:off x="4813874" y="214442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E059EDF8-F872-4907-994C-14B2B6E63DAB}"/>
              </a:ext>
            </a:extLst>
          </p:cNvPr>
          <p:cNvCxnSpPr>
            <a:cxnSpLocks/>
          </p:cNvCxnSpPr>
          <p:nvPr/>
        </p:nvCxnSpPr>
        <p:spPr>
          <a:xfrm>
            <a:off x="4800600" y="292287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EDE6D063-1682-4CB7-91DA-DFAE5F5441EE}"/>
              </a:ext>
            </a:extLst>
          </p:cNvPr>
          <p:cNvCxnSpPr>
            <a:cxnSpLocks/>
          </p:cNvCxnSpPr>
          <p:nvPr/>
        </p:nvCxnSpPr>
        <p:spPr>
          <a:xfrm>
            <a:off x="4816577" y="3562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41AB8D4D-2B0A-42EA-9F0D-0FAC545E3642}"/>
              </a:ext>
            </a:extLst>
          </p:cNvPr>
          <p:cNvCxnSpPr>
            <a:cxnSpLocks/>
          </p:cNvCxnSpPr>
          <p:nvPr/>
        </p:nvCxnSpPr>
        <p:spPr>
          <a:xfrm>
            <a:off x="4800599" y="4163724"/>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77552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780607"/>
            <a:ext cx="3276600" cy="947738"/>
          </a:xfrm>
        </p:spPr>
        <p:txBody>
          <a:bodyPr/>
          <a:lstStyle/>
          <a:p>
            <a:r>
              <a:rPr lang="en-US" dirty="0"/>
              <a:t>Waived Search Information for a Candidate or Current Employee who needs Sponsorship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381000" y="1826918"/>
            <a:ext cx="3008313" cy="2743199"/>
          </a:xfrm>
        </p:spPr>
        <p:txBody>
          <a:bodyPr/>
          <a:lstStyle/>
          <a:p>
            <a:r>
              <a:rPr lang="en-US" sz="1100" dirty="0">
                <a:solidFill>
                  <a:srgbClr val="666666"/>
                </a:solidFill>
                <a:latin typeface="Segoe UI" panose="020B0502040204020203" pitchFamily="34" charset="0"/>
              </a:rPr>
              <a:t>15. Select Yes or Yes- I am unsure of their status </a:t>
            </a:r>
          </a:p>
          <a:p>
            <a:r>
              <a:rPr lang="en-US" sz="1100" i="1" dirty="0">
                <a:solidFill>
                  <a:srgbClr val="666666"/>
                </a:solidFill>
                <a:latin typeface="Segoe UI" panose="020B0502040204020203" pitchFamily="34" charset="0"/>
              </a:rPr>
              <a:t>If you select ‘I am unsure of their status’, the visa options will not appear and HR will verify.</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16. If you selected Yes, select type of sponsorship.</a:t>
            </a:r>
          </a:p>
          <a:p>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38</a:t>
            </a:fld>
            <a:endParaRPr lang="en-US" dirty="0"/>
          </a:p>
        </p:txBody>
      </p:sp>
      <p:pic>
        <p:nvPicPr>
          <p:cNvPr id="6" name="Picture 5">
            <a:extLst>
              <a:ext uri="{FF2B5EF4-FFF2-40B4-BE49-F238E27FC236}">
                <a16:creationId xmlns:a16="http://schemas.microsoft.com/office/drawing/2014/main" id="{57BFBC25-5C2A-4052-BB7F-5A09793DFEE9}"/>
              </a:ext>
            </a:extLst>
          </p:cNvPr>
          <p:cNvPicPr>
            <a:picLocks noChangeAspect="1"/>
          </p:cNvPicPr>
          <p:nvPr/>
        </p:nvPicPr>
        <p:blipFill>
          <a:blip r:embed="rId2"/>
          <a:stretch>
            <a:fillRect/>
          </a:stretch>
        </p:blipFill>
        <p:spPr>
          <a:xfrm>
            <a:off x="4825860" y="650081"/>
            <a:ext cx="3827018" cy="3276601"/>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825860" y="984700"/>
            <a:ext cx="24798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07020D9-24F9-4FEB-821E-FAC0C40DD099}"/>
              </a:ext>
            </a:extLst>
          </p:cNvPr>
          <p:cNvCxnSpPr>
            <a:cxnSpLocks/>
          </p:cNvCxnSpPr>
          <p:nvPr/>
        </p:nvCxnSpPr>
        <p:spPr>
          <a:xfrm>
            <a:off x="4801003" y="1243119"/>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AD1A99B6-8203-4BD8-91B7-0C7319BA55E5}"/>
              </a:ext>
            </a:extLst>
          </p:cNvPr>
          <p:cNvCxnSpPr>
            <a:cxnSpLocks/>
          </p:cNvCxnSpPr>
          <p:nvPr/>
        </p:nvCxnSpPr>
        <p:spPr>
          <a:xfrm>
            <a:off x="4801002" y="2285753"/>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6983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3B461-7169-5047-801F-ADD6162A024E}"/>
              </a:ext>
            </a:extLst>
          </p:cNvPr>
          <p:cNvSpPr>
            <a:spLocks noGrp="1"/>
          </p:cNvSpPr>
          <p:nvPr>
            <p:ph sz="quarter" idx="10"/>
          </p:nvPr>
        </p:nvSpPr>
        <p:spPr>
          <a:xfrm>
            <a:off x="838200" y="819150"/>
            <a:ext cx="7772400" cy="2133600"/>
          </a:xfrm>
        </p:spPr>
        <p:txBody>
          <a:bodyPr/>
          <a:lstStyle/>
          <a:p>
            <a:r>
              <a:rPr lang="en-US" dirty="0"/>
              <a:t>Requesting an External Search with an Existing Position Number</a:t>
            </a:r>
            <a:r>
              <a:rPr lang="en-US" dirty="0">
                <a:latin typeface="+mn-lt"/>
                <a:cs typeface="Arial" panose="020B0604020202020204" pitchFamily="34" charset="0"/>
              </a:rPr>
              <a:t> </a:t>
            </a:r>
          </a:p>
          <a:p>
            <a:endParaRPr lang="en-US" dirty="0">
              <a:latin typeface="+mn-lt"/>
              <a:cs typeface="Arial" panose="020B0604020202020204" pitchFamily="34" charset="0"/>
            </a:endParaRPr>
          </a:p>
        </p:txBody>
      </p:sp>
    </p:spTree>
    <p:extLst>
      <p:ext uri="{BB962C8B-B14F-4D97-AF65-F5344CB8AC3E}">
        <p14:creationId xmlns:p14="http://schemas.microsoft.com/office/powerpoint/2010/main" val="170375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726281"/>
            <a:ext cx="3276600" cy="947738"/>
          </a:xfrm>
        </p:spPr>
        <p:txBody>
          <a:bodyPr/>
          <a:lstStyle/>
          <a:p>
            <a:r>
              <a:rPr lang="en-US" dirty="0"/>
              <a:t>Waived Search Information Continued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381000" y="1826918"/>
            <a:ext cx="3008313" cy="2743199"/>
          </a:xfrm>
        </p:spPr>
        <p:txBody>
          <a:bodyPr/>
          <a:lstStyle/>
          <a:p>
            <a:r>
              <a:rPr lang="en-US" sz="1100" dirty="0">
                <a:solidFill>
                  <a:srgbClr val="666666"/>
                </a:solidFill>
                <a:latin typeface="Segoe UI" panose="020B0502040204020203" pitchFamily="34" charset="0"/>
              </a:rPr>
              <a:t>16. Use the calendar to select an estimated start date. </a:t>
            </a:r>
            <a:endParaRPr lang="en-US" sz="1100" i="1" dirty="0">
              <a:solidFill>
                <a:srgbClr val="666666"/>
              </a:solidFill>
              <a:latin typeface="Segoe UI" panose="020B0502040204020203" pitchFamily="34" charset="0"/>
            </a:endParaRP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17. Provide justification for waived search.</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18. Upload resume.  </a:t>
            </a:r>
          </a:p>
          <a:p>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39</a:t>
            </a:fld>
            <a:endParaRPr lang="en-US" dirty="0"/>
          </a:p>
        </p:txBody>
      </p:sp>
      <p:pic>
        <p:nvPicPr>
          <p:cNvPr id="7" name="Picture 6">
            <a:extLst>
              <a:ext uri="{FF2B5EF4-FFF2-40B4-BE49-F238E27FC236}">
                <a16:creationId xmlns:a16="http://schemas.microsoft.com/office/drawing/2014/main" id="{83B99403-6E77-4459-96BD-4CEEFF4332F7}"/>
              </a:ext>
            </a:extLst>
          </p:cNvPr>
          <p:cNvPicPr>
            <a:picLocks noChangeAspect="1"/>
          </p:cNvPicPr>
          <p:nvPr/>
        </p:nvPicPr>
        <p:blipFill>
          <a:blip r:embed="rId2"/>
          <a:stretch>
            <a:fillRect/>
          </a:stretch>
        </p:blipFill>
        <p:spPr>
          <a:xfrm>
            <a:off x="4816580" y="895350"/>
            <a:ext cx="4003856" cy="2510131"/>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781372" y="1276350"/>
            <a:ext cx="24798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07020D9-24F9-4FEB-821E-FAC0C40DD099}"/>
              </a:ext>
            </a:extLst>
          </p:cNvPr>
          <p:cNvCxnSpPr>
            <a:cxnSpLocks/>
          </p:cNvCxnSpPr>
          <p:nvPr/>
        </p:nvCxnSpPr>
        <p:spPr>
          <a:xfrm>
            <a:off x="4781372" y="21145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AD1A99B6-8203-4BD8-91B7-0C7319BA55E5}"/>
              </a:ext>
            </a:extLst>
          </p:cNvPr>
          <p:cNvCxnSpPr>
            <a:cxnSpLocks/>
          </p:cNvCxnSpPr>
          <p:nvPr/>
        </p:nvCxnSpPr>
        <p:spPr>
          <a:xfrm>
            <a:off x="4796802" y="30289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37173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24200"/>
          </a:xfrm>
        </p:spPr>
        <p:txBody>
          <a:bodyPr/>
          <a:lstStyle/>
          <a:p>
            <a:br>
              <a:rPr lang="en-US" sz="1600" dirty="0"/>
            </a:br>
            <a:r>
              <a:rPr lang="en-US" sz="1100" b="0" dirty="0">
                <a:solidFill>
                  <a:srgbClr val="666666"/>
                </a:solidFill>
                <a:latin typeface="Segoe UI" panose="020B0502040204020203" pitchFamily="34" charset="0"/>
              </a:rPr>
              <a:t>19. Select the Portfolio/Unit that the position falls under.</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40</a:t>
            </a:fld>
            <a:endParaRPr lang="en-US" dirty="0"/>
          </a:p>
        </p:txBody>
      </p:sp>
      <p:pic>
        <p:nvPicPr>
          <p:cNvPr id="6" name="Picture 5">
            <a:extLst>
              <a:ext uri="{FF2B5EF4-FFF2-40B4-BE49-F238E27FC236}">
                <a16:creationId xmlns:a16="http://schemas.microsoft.com/office/drawing/2014/main" id="{FD80870D-4850-47BB-9025-6B8B6A7923ED}"/>
              </a:ext>
            </a:extLst>
          </p:cNvPr>
          <p:cNvPicPr>
            <a:picLocks noChangeAspect="1"/>
          </p:cNvPicPr>
          <p:nvPr/>
        </p:nvPicPr>
        <p:blipFill>
          <a:blip r:embed="rId2"/>
          <a:stretch>
            <a:fillRect/>
          </a:stretch>
        </p:blipFill>
        <p:spPr>
          <a:xfrm>
            <a:off x="5029200" y="209550"/>
            <a:ext cx="3435476" cy="4261546"/>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892777" y="3790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5254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20. Select Yes or No.</a:t>
            </a:r>
          </a:p>
          <a:p>
            <a:r>
              <a:rPr lang="en-US" sz="1100" b="0" i="1" dirty="0">
                <a:solidFill>
                  <a:srgbClr val="666666"/>
                </a:solidFill>
                <a:latin typeface="Segoe UI" panose="020B0502040204020203" pitchFamily="34" charset="0"/>
              </a:rPr>
              <a:t>If you select Yes, you will need to provide an explanation below. This </a:t>
            </a:r>
            <a:r>
              <a:rPr lang="en-US" sz="1100" i="1" dirty="0">
                <a:solidFill>
                  <a:srgbClr val="666666"/>
                </a:solidFill>
                <a:latin typeface="Segoe UI" panose="020B0502040204020203" pitchFamily="34" charset="0"/>
              </a:rPr>
              <a:t>option will reveal itself as an additional question.</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 </a:t>
            </a:r>
            <a:br>
              <a:rPr lang="en-US" sz="1100" b="0" dirty="0">
                <a:solidFill>
                  <a:srgbClr val="666666"/>
                </a:solidFill>
                <a:latin typeface="Segoe UI" panose="020B0502040204020203" pitchFamily="34" charset="0"/>
              </a:rPr>
            </a:br>
            <a:r>
              <a:rPr lang="en-US" sz="1100" dirty="0">
                <a:solidFill>
                  <a:srgbClr val="666666"/>
                </a:solidFill>
                <a:latin typeface="Segoe UI" panose="020B0502040204020203" pitchFamily="34" charset="0"/>
              </a:rPr>
              <a:t>21</a:t>
            </a:r>
            <a:r>
              <a:rPr lang="en-US" sz="1100" b="0" dirty="0">
                <a:solidFill>
                  <a:srgbClr val="666666"/>
                </a:solidFill>
                <a:latin typeface="Segoe UI" panose="020B0502040204020203" pitchFamily="34" charset="0"/>
              </a:rPr>
              <a:t>. Enter your answer for the risk of not filling the position.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22. Select the hours worked per week.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23. Enter the name of the Supervisor and Supervisor Code.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24. Enter the Supervisor Phone Number.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25. Enter the Budgeted Salary.</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41</a:t>
            </a:fld>
            <a:endParaRPr lang="en-US" dirty="0"/>
          </a:p>
        </p:txBody>
      </p:sp>
      <p:pic>
        <p:nvPicPr>
          <p:cNvPr id="7" name="Picture 6">
            <a:extLst>
              <a:ext uri="{FF2B5EF4-FFF2-40B4-BE49-F238E27FC236}">
                <a16:creationId xmlns:a16="http://schemas.microsoft.com/office/drawing/2014/main" id="{07AD9A32-B534-466A-98D0-AC1348FB8560}"/>
              </a:ext>
            </a:extLst>
          </p:cNvPr>
          <p:cNvPicPr>
            <a:picLocks noChangeAspect="1"/>
          </p:cNvPicPr>
          <p:nvPr/>
        </p:nvPicPr>
        <p:blipFill>
          <a:blip r:embed="rId2"/>
          <a:stretch>
            <a:fillRect/>
          </a:stretch>
        </p:blipFill>
        <p:spPr>
          <a:xfrm>
            <a:off x="5105400" y="0"/>
            <a:ext cx="3581400" cy="4473055"/>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5037067" y="49772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50A5AD0E-01EE-46DE-87B8-84408883B8C1}"/>
              </a:ext>
            </a:extLst>
          </p:cNvPr>
          <p:cNvCxnSpPr>
            <a:cxnSpLocks/>
          </p:cNvCxnSpPr>
          <p:nvPr/>
        </p:nvCxnSpPr>
        <p:spPr>
          <a:xfrm>
            <a:off x="5013223" y="1160531"/>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5029200" y="194552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5013223" y="2714672"/>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F15FD0D0-4F8B-4728-9D4A-4FB400D68F86}"/>
              </a:ext>
            </a:extLst>
          </p:cNvPr>
          <p:cNvCxnSpPr>
            <a:cxnSpLocks/>
          </p:cNvCxnSpPr>
          <p:nvPr/>
        </p:nvCxnSpPr>
        <p:spPr>
          <a:xfrm>
            <a:off x="5029199" y="3445124"/>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5012976" y="419819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46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26</a:t>
            </a:r>
            <a:r>
              <a:rPr lang="en-US" sz="1100" b="0" dirty="0">
                <a:solidFill>
                  <a:srgbClr val="666666"/>
                </a:solidFill>
                <a:latin typeface="Segoe UI" panose="020B0502040204020203" pitchFamily="34" charset="0"/>
              </a:rPr>
              <a:t>. Select the Work Schedule.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Other, you will need to provide the work schedule. This </a:t>
            </a:r>
            <a:r>
              <a:rPr lang="en-US" sz="1100" i="1" dirty="0">
                <a:solidFill>
                  <a:srgbClr val="666666"/>
                </a:solidFill>
                <a:latin typeface="Segoe UI" panose="020B0502040204020203" pitchFamily="34" charset="0"/>
              </a:rPr>
              <a:t>option will reveal itself as an additional question.</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27.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28. Select 100% or Less than 100%</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less than 100% , please provide the percentage of the job that </a:t>
            </a:r>
            <a:r>
              <a:rPr lang="en-US" sz="1100" i="1" dirty="0">
                <a:solidFill>
                  <a:srgbClr val="666666"/>
                </a:solidFill>
                <a:latin typeface="Segoe UI" panose="020B0502040204020203" pitchFamily="34" charset="0"/>
              </a:rPr>
              <a:t>can</a:t>
            </a:r>
            <a:r>
              <a:rPr lang="en-US" sz="1100" b="0" i="1" dirty="0">
                <a:solidFill>
                  <a:srgbClr val="666666"/>
                </a:solidFill>
                <a:latin typeface="Segoe UI" panose="020B0502040204020203" pitchFamily="34" charset="0"/>
              </a:rPr>
              <a:t> be performed remotely and the hybrid work schedule. Selecting these options will reveal additional questions below.</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29. Enter the Purpose Code and Title. </a:t>
            </a:r>
            <a:br>
              <a:rPr lang="en-US" sz="1100" b="0" i="1"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using split funding please provide the purpose codes, titles and percentages. </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42</a:t>
            </a:fld>
            <a:endParaRPr lang="en-US" dirty="0"/>
          </a:p>
        </p:txBody>
      </p:sp>
      <p:pic>
        <p:nvPicPr>
          <p:cNvPr id="6" name="Picture 5">
            <a:extLst>
              <a:ext uri="{FF2B5EF4-FFF2-40B4-BE49-F238E27FC236}">
                <a16:creationId xmlns:a16="http://schemas.microsoft.com/office/drawing/2014/main" id="{B718B103-8F55-48C3-9F5F-EBF49D02DB68}"/>
              </a:ext>
            </a:extLst>
          </p:cNvPr>
          <p:cNvPicPr>
            <a:picLocks noChangeAspect="1"/>
          </p:cNvPicPr>
          <p:nvPr/>
        </p:nvPicPr>
        <p:blipFill>
          <a:blip r:embed="rId2"/>
          <a:stretch>
            <a:fillRect/>
          </a:stretch>
        </p:blipFill>
        <p:spPr>
          <a:xfrm>
            <a:off x="5105400" y="130703"/>
            <a:ext cx="3704723" cy="4369019"/>
          </a:xfrm>
          <a:prstGeom prst="rect">
            <a:avLst/>
          </a:prstGeom>
        </p:spPr>
      </p:pic>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4968977" y="399216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968977" y="64377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968977" y="2241121"/>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4968976" y="3028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6705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30. Select Yes or No. </a:t>
            </a:r>
          </a:p>
          <a:p>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31. Select the Position Type. </a:t>
            </a:r>
          </a:p>
          <a:p>
            <a:r>
              <a:rPr lang="en-US" sz="1100" i="1" dirty="0">
                <a:solidFill>
                  <a:srgbClr val="666666"/>
                </a:solidFill>
                <a:latin typeface="Segoe UI" panose="020B0502040204020203" pitchFamily="34" charset="0"/>
              </a:rPr>
              <a:t>If you select a temporary position,</a:t>
            </a:r>
            <a:r>
              <a:rPr lang="en-US" sz="1100" b="0" i="1" dirty="0">
                <a:solidFill>
                  <a:srgbClr val="666666"/>
                </a:solidFill>
                <a:latin typeface="Segoe UI" panose="020B0502040204020203" pitchFamily="34" charset="0"/>
              </a:rPr>
              <a:t> the years of funding duration options will be revealed as an additional question below. </a:t>
            </a: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43</a:t>
            </a:fld>
            <a:endParaRPr lang="en-US" dirty="0"/>
          </a:p>
        </p:txBody>
      </p:sp>
      <p:pic>
        <p:nvPicPr>
          <p:cNvPr id="7" name="Picture 6">
            <a:extLst>
              <a:ext uri="{FF2B5EF4-FFF2-40B4-BE49-F238E27FC236}">
                <a16:creationId xmlns:a16="http://schemas.microsoft.com/office/drawing/2014/main" id="{9771AF1C-87BA-45D2-8CCB-B29A72A1F890}"/>
              </a:ext>
            </a:extLst>
          </p:cNvPr>
          <p:cNvPicPr>
            <a:picLocks noChangeAspect="1"/>
          </p:cNvPicPr>
          <p:nvPr/>
        </p:nvPicPr>
        <p:blipFill>
          <a:blip r:embed="rId2"/>
          <a:stretch>
            <a:fillRect/>
          </a:stretch>
        </p:blipFill>
        <p:spPr>
          <a:xfrm>
            <a:off x="4566101" y="742950"/>
            <a:ext cx="4277712" cy="2427555"/>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566101" y="241392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566101" y="1657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54633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Computer Equipment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32</a:t>
            </a:r>
            <a:r>
              <a:rPr lang="en-US" sz="1100" b="0" dirty="0">
                <a:solidFill>
                  <a:srgbClr val="666666"/>
                </a:solidFill>
                <a:latin typeface="Segoe UI" panose="020B0502040204020203" pitchFamily="34" charset="0"/>
              </a:rPr>
              <a:t>.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33. Enter the hardware and software needs.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34. Select Yes or No. </a:t>
            </a:r>
          </a:p>
          <a:p>
            <a:r>
              <a:rPr lang="en-US" sz="1100" i="1" dirty="0">
                <a:solidFill>
                  <a:srgbClr val="666666"/>
                </a:solidFill>
                <a:latin typeface="Segoe UI" panose="020B0502040204020203" pitchFamily="34" charset="0"/>
              </a:rPr>
              <a:t>If you select yes, please enter the name of the employee who was last assigned the computer. This will present itself as an additional question below. </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44</a:t>
            </a:fld>
            <a:endParaRPr lang="en-US" dirty="0"/>
          </a:p>
        </p:txBody>
      </p:sp>
      <p:pic>
        <p:nvPicPr>
          <p:cNvPr id="6" name="Picture 5">
            <a:extLst>
              <a:ext uri="{FF2B5EF4-FFF2-40B4-BE49-F238E27FC236}">
                <a16:creationId xmlns:a16="http://schemas.microsoft.com/office/drawing/2014/main" id="{A023EA0A-AE9A-44FD-83FF-CFB2E3124D62}"/>
              </a:ext>
            </a:extLst>
          </p:cNvPr>
          <p:cNvPicPr>
            <a:picLocks noChangeAspect="1"/>
          </p:cNvPicPr>
          <p:nvPr/>
        </p:nvPicPr>
        <p:blipFill>
          <a:blip r:embed="rId2"/>
          <a:stretch>
            <a:fillRect/>
          </a:stretch>
        </p:blipFill>
        <p:spPr>
          <a:xfrm>
            <a:off x="4495800" y="572888"/>
            <a:ext cx="4424233" cy="3198018"/>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495800" y="1123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495800" y="224809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495800" y="350768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4241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Location Information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35</a:t>
            </a:r>
            <a:r>
              <a:rPr lang="en-US" sz="1100" b="0" dirty="0">
                <a:solidFill>
                  <a:srgbClr val="666666"/>
                </a:solidFill>
                <a:latin typeface="Segoe UI" panose="020B0502040204020203" pitchFamily="34" charset="0"/>
              </a:rPr>
              <a:t>. Enter the building that the person will be working in.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36. Enter the office room number.</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37.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38. Select Lab </a:t>
            </a:r>
            <a:r>
              <a:rPr lang="en-US" sz="1100" dirty="0">
                <a:solidFill>
                  <a:srgbClr val="666666"/>
                </a:solidFill>
                <a:latin typeface="Segoe UI" panose="020B0502040204020203" pitchFamily="34" charset="0"/>
              </a:rPr>
              <a:t>&amp;</a:t>
            </a:r>
            <a:r>
              <a:rPr lang="en-US" sz="1100" b="0" dirty="0">
                <a:solidFill>
                  <a:srgbClr val="666666"/>
                </a:solidFill>
                <a:latin typeface="Segoe UI" panose="020B0502040204020203" pitchFamily="34" charset="0"/>
              </a:rPr>
              <a:t> Office OR Office</a:t>
            </a:r>
          </a:p>
          <a:p>
            <a:r>
              <a:rPr lang="en-US" sz="1100" i="1" dirty="0">
                <a:solidFill>
                  <a:srgbClr val="666666"/>
                </a:solidFill>
                <a:latin typeface="Segoe UI" panose="020B0502040204020203" pitchFamily="34" charset="0"/>
              </a:rPr>
              <a:t>If selecting Lab and Office, lab location and renovation questions will appear below.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39. Enter the purpose code. </a:t>
            </a:r>
            <a:br>
              <a:rPr lang="en-US" sz="1100" b="0" dirty="0">
                <a:solidFill>
                  <a:srgbClr val="666666"/>
                </a:solidFill>
                <a:latin typeface="Segoe UI" panose="020B0502040204020203" pitchFamily="34" charset="0"/>
              </a:rPr>
            </a:br>
            <a:r>
              <a:rPr lang="en-US" sz="1050" b="0" i="1" dirty="0">
                <a:solidFill>
                  <a:srgbClr val="666666"/>
                </a:solidFill>
                <a:effectLst/>
                <a:latin typeface="Segoe UI" panose="020B0502040204020203" pitchFamily="34" charset="0"/>
              </a:rPr>
              <a:t>If using split funding, please provide the purpose code, title and percentage separated by commas</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45</a:t>
            </a:fld>
            <a:endParaRPr lang="en-US" dirty="0"/>
          </a:p>
        </p:txBody>
      </p:sp>
      <p:pic>
        <p:nvPicPr>
          <p:cNvPr id="7" name="Picture 6">
            <a:extLst>
              <a:ext uri="{FF2B5EF4-FFF2-40B4-BE49-F238E27FC236}">
                <a16:creationId xmlns:a16="http://schemas.microsoft.com/office/drawing/2014/main" id="{45C13C98-B5CA-430C-B27F-8F2153169865}"/>
              </a:ext>
            </a:extLst>
          </p:cNvPr>
          <p:cNvPicPr>
            <a:picLocks noChangeAspect="1"/>
          </p:cNvPicPr>
          <p:nvPr/>
        </p:nvPicPr>
        <p:blipFill>
          <a:blip r:embed="rId2"/>
          <a:stretch>
            <a:fillRect/>
          </a:stretch>
        </p:blipFill>
        <p:spPr>
          <a:xfrm>
            <a:off x="4873850" y="287076"/>
            <a:ext cx="3442318" cy="4193112"/>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737429" y="897244"/>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790666" y="251514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790666" y="341993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790665" y="420815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5119A9DF-5684-4CDD-93D3-2CF645B2A250}"/>
              </a:ext>
            </a:extLst>
          </p:cNvPr>
          <p:cNvCxnSpPr>
            <a:cxnSpLocks/>
          </p:cNvCxnSpPr>
          <p:nvPr/>
        </p:nvCxnSpPr>
        <p:spPr>
          <a:xfrm>
            <a:off x="4749760" y="155480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20599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Upload Attachments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40.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41. If Yes, Upload the job description.</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46</a:t>
            </a:fld>
            <a:endParaRPr lang="en-US" dirty="0"/>
          </a:p>
        </p:txBody>
      </p:sp>
      <p:pic>
        <p:nvPicPr>
          <p:cNvPr id="6" name="Picture 5">
            <a:extLst>
              <a:ext uri="{FF2B5EF4-FFF2-40B4-BE49-F238E27FC236}">
                <a16:creationId xmlns:a16="http://schemas.microsoft.com/office/drawing/2014/main" id="{AF73A18E-7C28-4ABA-8EA0-9CB97A059774}"/>
              </a:ext>
            </a:extLst>
          </p:cNvPr>
          <p:cNvPicPr>
            <a:picLocks noChangeAspect="1"/>
          </p:cNvPicPr>
          <p:nvPr/>
        </p:nvPicPr>
        <p:blipFill>
          <a:blip r:embed="rId2"/>
          <a:stretch>
            <a:fillRect/>
          </a:stretch>
        </p:blipFill>
        <p:spPr>
          <a:xfrm>
            <a:off x="4572000" y="971550"/>
            <a:ext cx="3948319" cy="2538671"/>
          </a:xfrm>
          <a:prstGeom prst="rect">
            <a:avLst/>
          </a:prstGeom>
        </p:spPr>
      </p:pic>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572000" y="17716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511777" y="27622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1658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Acknowledgement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41. Select I agree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If you would like an emailed receipt of your responses, please select the check box.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Click Submit.</a:t>
            </a: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47</a:t>
            </a:fld>
            <a:endParaRPr lang="en-US" dirty="0"/>
          </a:p>
        </p:txBody>
      </p:sp>
      <p:pic>
        <p:nvPicPr>
          <p:cNvPr id="6" name="Picture 5">
            <a:extLst>
              <a:ext uri="{FF2B5EF4-FFF2-40B4-BE49-F238E27FC236}">
                <a16:creationId xmlns:a16="http://schemas.microsoft.com/office/drawing/2014/main" id="{767E65F1-E370-4E60-9B2E-B402EA3DD68F}"/>
              </a:ext>
            </a:extLst>
          </p:cNvPr>
          <p:cNvPicPr>
            <a:picLocks noChangeAspect="1"/>
          </p:cNvPicPr>
          <p:nvPr/>
        </p:nvPicPr>
        <p:blipFill>
          <a:blip r:embed="rId2"/>
          <a:stretch>
            <a:fillRect/>
          </a:stretch>
        </p:blipFill>
        <p:spPr>
          <a:xfrm>
            <a:off x="4267200" y="993334"/>
            <a:ext cx="4485533" cy="2453517"/>
          </a:xfrm>
          <a:prstGeom prst="rect">
            <a:avLst/>
          </a:prstGeom>
        </p:spPr>
      </p:pic>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267200" y="19621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178218" y="244554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78C344BA-2EB3-410D-AD68-5C4EED2B8E75}"/>
              </a:ext>
            </a:extLst>
          </p:cNvPr>
          <p:cNvCxnSpPr>
            <a:cxnSpLocks/>
          </p:cNvCxnSpPr>
          <p:nvPr/>
        </p:nvCxnSpPr>
        <p:spPr>
          <a:xfrm flipH="1">
            <a:off x="6401534" y="2569822"/>
            <a:ext cx="185955" cy="1669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68090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3B461-7169-5047-801F-ADD6162A024E}"/>
              </a:ext>
            </a:extLst>
          </p:cNvPr>
          <p:cNvSpPr>
            <a:spLocks noGrp="1"/>
          </p:cNvSpPr>
          <p:nvPr>
            <p:ph sz="quarter" idx="10"/>
          </p:nvPr>
        </p:nvSpPr>
        <p:spPr>
          <a:xfrm>
            <a:off x="838200" y="819150"/>
            <a:ext cx="7772400" cy="2133600"/>
          </a:xfrm>
        </p:spPr>
        <p:txBody>
          <a:bodyPr/>
          <a:lstStyle/>
          <a:p>
            <a:r>
              <a:rPr lang="en-US" dirty="0"/>
              <a:t>Requesting a Waived Search with a New Position Number</a:t>
            </a:r>
            <a:endParaRPr lang="en-US" dirty="0">
              <a:latin typeface="+mn-lt"/>
              <a:cs typeface="Arial" panose="020B0604020202020204" pitchFamily="34" charset="0"/>
            </a:endParaRPr>
          </a:p>
          <a:p>
            <a:endParaRPr lang="en-US" dirty="0">
              <a:latin typeface="+mn-lt"/>
              <a:cs typeface="Arial" panose="020B0604020202020204" pitchFamily="34" charset="0"/>
            </a:endParaRPr>
          </a:p>
        </p:txBody>
      </p:sp>
    </p:spTree>
    <p:extLst>
      <p:ext uri="{BB962C8B-B14F-4D97-AF65-F5344CB8AC3E}">
        <p14:creationId xmlns:p14="http://schemas.microsoft.com/office/powerpoint/2010/main" val="186435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F255-CE98-EC42-B5B6-2D55DB578EEA}"/>
              </a:ext>
            </a:extLst>
          </p:cNvPr>
          <p:cNvSpPr>
            <a:spLocks noGrp="1"/>
          </p:cNvSpPr>
          <p:nvPr>
            <p:ph type="title"/>
          </p:nvPr>
        </p:nvSpPr>
        <p:spPr/>
        <p:txBody>
          <a:bodyPr/>
          <a:lstStyle/>
          <a:p>
            <a:r>
              <a:rPr lang="en-US" dirty="0"/>
              <a:t>Requestor Information </a:t>
            </a:r>
          </a:p>
        </p:txBody>
      </p:sp>
      <p:sp>
        <p:nvSpPr>
          <p:cNvPr id="4" name="Text Placeholder 3">
            <a:extLst>
              <a:ext uri="{FF2B5EF4-FFF2-40B4-BE49-F238E27FC236}">
                <a16:creationId xmlns:a16="http://schemas.microsoft.com/office/drawing/2014/main" id="{A6D4F61E-6355-CC42-BB3D-57959B11D9BC}"/>
              </a:ext>
            </a:extLst>
          </p:cNvPr>
          <p:cNvSpPr>
            <a:spLocks noGrp="1"/>
          </p:cNvSpPr>
          <p:nvPr>
            <p:ph type="body" sz="half" idx="2"/>
          </p:nvPr>
        </p:nvSpPr>
        <p:spPr/>
        <p:txBody>
          <a:bodyPr/>
          <a:lstStyle/>
          <a:p>
            <a:pPr marL="228600" indent="-228600">
              <a:buAutoNum type="arabicPeriod"/>
            </a:pPr>
            <a:r>
              <a:rPr lang="en-US" sz="1100" dirty="0">
                <a:solidFill>
                  <a:srgbClr val="666666"/>
                </a:solidFill>
                <a:latin typeface="Segoe UI" panose="020B0502040204020203" pitchFamily="34" charset="0"/>
              </a:rPr>
              <a:t>Please enter the requestor’s name </a:t>
            </a:r>
          </a:p>
          <a:p>
            <a:pPr marL="228600" indent="-228600">
              <a:buAutoNum type="arabicPeriod"/>
            </a:pPr>
            <a:r>
              <a:rPr lang="en-US" sz="1100" dirty="0">
                <a:solidFill>
                  <a:srgbClr val="666666"/>
                </a:solidFill>
                <a:latin typeface="Segoe UI" panose="020B0502040204020203" pitchFamily="34" charset="0"/>
              </a:rPr>
              <a:t>Enter the email address. </a:t>
            </a:r>
          </a:p>
          <a:p>
            <a:endParaRPr lang="en-US" sz="1100" dirty="0">
              <a:solidFill>
                <a:srgbClr val="666666"/>
              </a:solidFill>
              <a:latin typeface="Segoe UI" panose="020B0502040204020203" pitchFamily="34" charset="0"/>
            </a:endParaRPr>
          </a:p>
          <a:p>
            <a:r>
              <a:rPr lang="en-US" sz="1100" i="1" dirty="0">
                <a:solidFill>
                  <a:srgbClr val="666666"/>
                </a:solidFill>
                <a:latin typeface="Segoe UI" panose="020B0502040204020203" pitchFamily="34" charset="0"/>
              </a:rPr>
              <a:t>If you are entering this information for another staff or faculty member, please enter their information. </a:t>
            </a:r>
          </a:p>
        </p:txBody>
      </p:sp>
      <p:sp>
        <p:nvSpPr>
          <p:cNvPr id="5" name="Slide Number Placeholder 4">
            <a:extLst>
              <a:ext uri="{FF2B5EF4-FFF2-40B4-BE49-F238E27FC236}">
                <a16:creationId xmlns:a16="http://schemas.microsoft.com/office/drawing/2014/main" id="{12A91E11-6C91-F64C-90B5-39DD70E579A6}"/>
              </a:ext>
            </a:extLst>
          </p:cNvPr>
          <p:cNvSpPr>
            <a:spLocks noGrp="1"/>
          </p:cNvSpPr>
          <p:nvPr>
            <p:ph type="sldNum" sz="quarter" idx="10"/>
          </p:nvPr>
        </p:nvSpPr>
        <p:spPr/>
        <p:txBody>
          <a:bodyPr/>
          <a:lstStyle/>
          <a:p>
            <a:pPr>
              <a:defRPr/>
            </a:pPr>
            <a:fld id="{34742D8B-8594-4B44-80B0-BECC0F075DC4}" type="slidenum">
              <a:rPr lang="en-US" smtClean="0"/>
              <a:pPr>
                <a:defRPr/>
              </a:pPr>
              <a:t>4</a:t>
            </a:fld>
            <a:endParaRPr lang="en-US" dirty="0"/>
          </a:p>
        </p:txBody>
      </p:sp>
      <p:pic>
        <p:nvPicPr>
          <p:cNvPr id="10" name="Picture 9">
            <a:extLst>
              <a:ext uri="{FF2B5EF4-FFF2-40B4-BE49-F238E27FC236}">
                <a16:creationId xmlns:a16="http://schemas.microsoft.com/office/drawing/2014/main" id="{10970308-BD2B-487E-8445-7D24079C31C2}"/>
              </a:ext>
            </a:extLst>
          </p:cNvPr>
          <p:cNvPicPr>
            <a:picLocks noChangeAspect="1"/>
          </p:cNvPicPr>
          <p:nvPr/>
        </p:nvPicPr>
        <p:blipFill>
          <a:blip r:embed="rId2"/>
          <a:stretch>
            <a:fillRect/>
          </a:stretch>
        </p:blipFill>
        <p:spPr>
          <a:xfrm>
            <a:off x="3929620" y="361950"/>
            <a:ext cx="5017394" cy="3352800"/>
          </a:xfrm>
          <a:prstGeom prst="rect">
            <a:avLst/>
          </a:prstGeom>
        </p:spPr>
      </p:pic>
      <p:cxnSp>
        <p:nvCxnSpPr>
          <p:cNvPr id="13" name="Straight Arrow Connector 12">
            <a:extLst>
              <a:ext uri="{FF2B5EF4-FFF2-40B4-BE49-F238E27FC236}">
                <a16:creationId xmlns:a16="http://schemas.microsoft.com/office/drawing/2014/main" id="{FCE421A6-CE8D-464E-8AF9-0FD7BF961307}"/>
              </a:ext>
            </a:extLst>
          </p:cNvPr>
          <p:cNvCxnSpPr/>
          <p:nvPr/>
        </p:nvCxnSpPr>
        <p:spPr>
          <a:xfrm>
            <a:off x="3962400" y="17335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75CBCDDD-EFCC-4156-8E4A-A3326E313F19}"/>
              </a:ext>
            </a:extLst>
          </p:cNvPr>
          <p:cNvCxnSpPr/>
          <p:nvPr/>
        </p:nvCxnSpPr>
        <p:spPr>
          <a:xfrm>
            <a:off x="3962400" y="26479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91432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F255-CE98-EC42-B5B6-2D55DB578EEA}"/>
              </a:ext>
            </a:extLst>
          </p:cNvPr>
          <p:cNvSpPr>
            <a:spLocks noGrp="1"/>
          </p:cNvSpPr>
          <p:nvPr>
            <p:ph type="title"/>
          </p:nvPr>
        </p:nvSpPr>
        <p:spPr/>
        <p:txBody>
          <a:bodyPr/>
          <a:lstStyle/>
          <a:p>
            <a:r>
              <a:rPr lang="en-US" dirty="0"/>
              <a:t>Requestor Information </a:t>
            </a:r>
          </a:p>
        </p:txBody>
      </p:sp>
      <p:sp>
        <p:nvSpPr>
          <p:cNvPr id="4" name="Text Placeholder 3">
            <a:extLst>
              <a:ext uri="{FF2B5EF4-FFF2-40B4-BE49-F238E27FC236}">
                <a16:creationId xmlns:a16="http://schemas.microsoft.com/office/drawing/2014/main" id="{A6D4F61E-6355-CC42-BB3D-57959B11D9BC}"/>
              </a:ext>
            </a:extLst>
          </p:cNvPr>
          <p:cNvSpPr>
            <a:spLocks noGrp="1"/>
          </p:cNvSpPr>
          <p:nvPr>
            <p:ph type="body" sz="half" idx="2"/>
          </p:nvPr>
        </p:nvSpPr>
        <p:spPr/>
        <p:txBody>
          <a:bodyPr/>
          <a:lstStyle/>
          <a:p>
            <a:pPr marL="228600" indent="-228600">
              <a:buAutoNum type="arabicPeriod"/>
            </a:pPr>
            <a:r>
              <a:rPr lang="en-US" sz="1100" dirty="0">
                <a:solidFill>
                  <a:srgbClr val="666666"/>
                </a:solidFill>
                <a:latin typeface="Segoe UI" panose="020B0502040204020203" pitchFamily="34" charset="0"/>
              </a:rPr>
              <a:t>Please enter the requestor’s name </a:t>
            </a:r>
          </a:p>
          <a:p>
            <a:pPr marL="228600" indent="-228600">
              <a:buAutoNum type="arabicPeriod"/>
            </a:pPr>
            <a:r>
              <a:rPr lang="en-US" sz="1100" dirty="0">
                <a:solidFill>
                  <a:srgbClr val="666666"/>
                </a:solidFill>
                <a:latin typeface="Segoe UI" panose="020B0502040204020203" pitchFamily="34" charset="0"/>
              </a:rPr>
              <a:t>Enter the email address. </a:t>
            </a:r>
          </a:p>
          <a:p>
            <a:endParaRPr lang="en-US" sz="1100" dirty="0">
              <a:solidFill>
                <a:srgbClr val="666666"/>
              </a:solidFill>
              <a:latin typeface="Segoe UI" panose="020B0502040204020203" pitchFamily="34" charset="0"/>
            </a:endParaRPr>
          </a:p>
          <a:p>
            <a:r>
              <a:rPr lang="en-US" sz="1100" i="1" dirty="0">
                <a:solidFill>
                  <a:srgbClr val="666666"/>
                </a:solidFill>
                <a:latin typeface="Segoe UI" panose="020B0502040204020203" pitchFamily="34" charset="0"/>
              </a:rPr>
              <a:t>If you are entering this information for another staff or faculty member, please enter their information. </a:t>
            </a:r>
          </a:p>
        </p:txBody>
      </p:sp>
      <p:sp>
        <p:nvSpPr>
          <p:cNvPr id="5" name="Slide Number Placeholder 4">
            <a:extLst>
              <a:ext uri="{FF2B5EF4-FFF2-40B4-BE49-F238E27FC236}">
                <a16:creationId xmlns:a16="http://schemas.microsoft.com/office/drawing/2014/main" id="{12A91E11-6C91-F64C-90B5-39DD70E579A6}"/>
              </a:ext>
            </a:extLst>
          </p:cNvPr>
          <p:cNvSpPr>
            <a:spLocks noGrp="1"/>
          </p:cNvSpPr>
          <p:nvPr>
            <p:ph type="sldNum" sz="quarter" idx="10"/>
          </p:nvPr>
        </p:nvSpPr>
        <p:spPr/>
        <p:txBody>
          <a:bodyPr/>
          <a:lstStyle/>
          <a:p>
            <a:pPr>
              <a:defRPr/>
            </a:pPr>
            <a:fld id="{34742D8B-8594-4B44-80B0-BECC0F075DC4}" type="slidenum">
              <a:rPr lang="en-US" smtClean="0"/>
              <a:pPr>
                <a:defRPr/>
              </a:pPr>
              <a:t>49</a:t>
            </a:fld>
            <a:endParaRPr lang="en-US" dirty="0"/>
          </a:p>
        </p:txBody>
      </p:sp>
      <p:pic>
        <p:nvPicPr>
          <p:cNvPr id="10" name="Picture 9">
            <a:extLst>
              <a:ext uri="{FF2B5EF4-FFF2-40B4-BE49-F238E27FC236}">
                <a16:creationId xmlns:a16="http://schemas.microsoft.com/office/drawing/2014/main" id="{10970308-BD2B-487E-8445-7D24079C31C2}"/>
              </a:ext>
            </a:extLst>
          </p:cNvPr>
          <p:cNvPicPr>
            <a:picLocks noChangeAspect="1"/>
          </p:cNvPicPr>
          <p:nvPr/>
        </p:nvPicPr>
        <p:blipFill>
          <a:blip r:embed="rId2"/>
          <a:stretch>
            <a:fillRect/>
          </a:stretch>
        </p:blipFill>
        <p:spPr>
          <a:xfrm>
            <a:off x="3929620" y="361950"/>
            <a:ext cx="5017394" cy="3352800"/>
          </a:xfrm>
          <a:prstGeom prst="rect">
            <a:avLst/>
          </a:prstGeom>
        </p:spPr>
      </p:pic>
      <p:cxnSp>
        <p:nvCxnSpPr>
          <p:cNvPr id="13" name="Straight Arrow Connector 12">
            <a:extLst>
              <a:ext uri="{FF2B5EF4-FFF2-40B4-BE49-F238E27FC236}">
                <a16:creationId xmlns:a16="http://schemas.microsoft.com/office/drawing/2014/main" id="{FCE421A6-CE8D-464E-8AF9-0FD7BF961307}"/>
              </a:ext>
            </a:extLst>
          </p:cNvPr>
          <p:cNvCxnSpPr/>
          <p:nvPr/>
        </p:nvCxnSpPr>
        <p:spPr>
          <a:xfrm>
            <a:off x="3962400" y="17335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75CBCDDD-EFCC-4156-8E4A-A3326E313F19}"/>
              </a:ext>
            </a:extLst>
          </p:cNvPr>
          <p:cNvCxnSpPr/>
          <p:nvPr/>
        </p:nvCxnSpPr>
        <p:spPr>
          <a:xfrm>
            <a:off x="3962400" y="2647950"/>
            <a:ext cx="3375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53052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3BA-753A-47E3-8AC7-F2377F0462E4}"/>
              </a:ext>
            </a:extLst>
          </p:cNvPr>
          <p:cNvSpPr>
            <a:spLocks noGrp="1"/>
          </p:cNvSpPr>
          <p:nvPr>
            <p:ph type="title"/>
          </p:nvPr>
        </p:nvSpPr>
        <p:spPr/>
        <p:txBody>
          <a:bodyPr/>
          <a:lstStyle/>
          <a:p>
            <a:r>
              <a:rPr lang="en-US" dirty="0"/>
              <a:t>New or Existing Position </a:t>
            </a:r>
          </a:p>
        </p:txBody>
      </p:sp>
      <p:sp>
        <p:nvSpPr>
          <p:cNvPr id="4" name="Text Placeholder 3">
            <a:extLst>
              <a:ext uri="{FF2B5EF4-FFF2-40B4-BE49-F238E27FC236}">
                <a16:creationId xmlns:a16="http://schemas.microsoft.com/office/drawing/2014/main" id="{C617CE07-1412-4C98-877D-A6556B380D94}"/>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3. Enter the number of positions you are requesting to fill. </a:t>
            </a:r>
          </a:p>
          <a:p>
            <a:r>
              <a:rPr lang="en-US" sz="1100" i="1" dirty="0">
                <a:solidFill>
                  <a:srgbClr val="666666"/>
                </a:solidFill>
                <a:latin typeface="Segoe UI" panose="020B0502040204020203" pitchFamily="34" charset="0"/>
              </a:rPr>
              <a:t>Please note that if you need to fill multiple positions that are a combination of new and existing positions with different titles, funding sources, etc. or if you are filling more than one waived search, you will need to submit multiple forms.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4. Select No to replace an existing position. </a:t>
            </a:r>
          </a:p>
        </p:txBody>
      </p:sp>
      <p:sp>
        <p:nvSpPr>
          <p:cNvPr id="5" name="Slide Number Placeholder 4">
            <a:extLst>
              <a:ext uri="{FF2B5EF4-FFF2-40B4-BE49-F238E27FC236}">
                <a16:creationId xmlns:a16="http://schemas.microsoft.com/office/drawing/2014/main" id="{E89CAFA5-9614-41B3-B861-806649380119}"/>
              </a:ext>
            </a:extLst>
          </p:cNvPr>
          <p:cNvSpPr>
            <a:spLocks noGrp="1"/>
          </p:cNvSpPr>
          <p:nvPr>
            <p:ph type="sldNum" sz="quarter" idx="10"/>
          </p:nvPr>
        </p:nvSpPr>
        <p:spPr/>
        <p:txBody>
          <a:bodyPr/>
          <a:lstStyle/>
          <a:p>
            <a:pPr>
              <a:defRPr/>
            </a:pPr>
            <a:fld id="{34742D8B-8594-4B44-80B0-BECC0F075DC4}" type="slidenum">
              <a:rPr lang="en-US" smtClean="0"/>
              <a:pPr>
                <a:defRPr/>
              </a:pPr>
              <a:t>50</a:t>
            </a:fld>
            <a:endParaRPr lang="en-US" dirty="0"/>
          </a:p>
        </p:txBody>
      </p:sp>
      <p:pic>
        <p:nvPicPr>
          <p:cNvPr id="6" name="Picture 5">
            <a:extLst>
              <a:ext uri="{FF2B5EF4-FFF2-40B4-BE49-F238E27FC236}">
                <a16:creationId xmlns:a16="http://schemas.microsoft.com/office/drawing/2014/main" id="{81E65640-DDF9-422E-8AC8-865BEF2DB761}"/>
              </a:ext>
            </a:extLst>
          </p:cNvPr>
          <p:cNvPicPr>
            <a:picLocks noChangeAspect="1"/>
          </p:cNvPicPr>
          <p:nvPr/>
        </p:nvPicPr>
        <p:blipFill>
          <a:blip r:embed="rId2"/>
          <a:stretch>
            <a:fillRect/>
          </a:stretch>
        </p:blipFill>
        <p:spPr>
          <a:xfrm>
            <a:off x="4343400" y="120896"/>
            <a:ext cx="4700028" cy="3681412"/>
          </a:xfrm>
          <a:prstGeom prst="rect">
            <a:avLst/>
          </a:prstGeom>
        </p:spPr>
      </p:pic>
      <p:cxnSp>
        <p:nvCxnSpPr>
          <p:cNvPr id="24" name="Straight Arrow Connector 23">
            <a:extLst>
              <a:ext uri="{FF2B5EF4-FFF2-40B4-BE49-F238E27FC236}">
                <a16:creationId xmlns:a16="http://schemas.microsoft.com/office/drawing/2014/main" id="{21BDE846-6941-4698-993F-2BA0FD638F7C}"/>
              </a:ext>
            </a:extLst>
          </p:cNvPr>
          <p:cNvCxnSpPr>
            <a:cxnSpLocks/>
          </p:cNvCxnSpPr>
          <p:nvPr/>
        </p:nvCxnSpPr>
        <p:spPr>
          <a:xfrm>
            <a:off x="4419600" y="1733002"/>
            <a:ext cx="2667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A4A6560C-6F61-401A-8700-B769A1DD8C61}"/>
              </a:ext>
            </a:extLst>
          </p:cNvPr>
          <p:cNvCxnSpPr>
            <a:cxnSpLocks/>
          </p:cNvCxnSpPr>
          <p:nvPr/>
        </p:nvCxnSpPr>
        <p:spPr>
          <a:xfrm>
            <a:off x="4457700" y="2738961"/>
            <a:ext cx="2286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37645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New Position Information</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5. Enter the justification for the new position.</a:t>
            </a:r>
          </a:p>
          <a:p>
            <a:r>
              <a:rPr lang="en-US" sz="1100" dirty="0">
                <a:solidFill>
                  <a:srgbClr val="666666"/>
                </a:solidFill>
                <a:latin typeface="Segoe UI" panose="020B0502040204020203" pitchFamily="34" charset="0"/>
              </a:rPr>
              <a:t> </a:t>
            </a:r>
          </a:p>
          <a:p>
            <a:r>
              <a:rPr lang="en-US" sz="1100" dirty="0">
                <a:solidFill>
                  <a:srgbClr val="666666"/>
                </a:solidFill>
                <a:latin typeface="Segoe UI" panose="020B0502040204020203" pitchFamily="34" charset="0"/>
              </a:rPr>
              <a:t>6. Provide context of the job.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7. Create an advertisement summary </a:t>
            </a:r>
          </a:p>
          <a:p>
            <a:r>
              <a:rPr lang="en-US" sz="1100" i="1" dirty="0">
                <a:solidFill>
                  <a:srgbClr val="666666"/>
                </a:solidFill>
                <a:latin typeface="Segoe UI" panose="020B0502040204020203" pitchFamily="34" charset="0"/>
              </a:rPr>
              <a:t>This should be a quick description to entice the applicant to explore the job.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8. State Major Responsibilities.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9. Enter the Qualifications.</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51</a:t>
            </a:fld>
            <a:endParaRPr lang="en-US" dirty="0"/>
          </a:p>
        </p:txBody>
      </p:sp>
      <p:pic>
        <p:nvPicPr>
          <p:cNvPr id="7" name="Picture 6">
            <a:extLst>
              <a:ext uri="{FF2B5EF4-FFF2-40B4-BE49-F238E27FC236}">
                <a16:creationId xmlns:a16="http://schemas.microsoft.com/office/drawing/2014/main" id="{0D502B56-0996-496A-858D-BE4F34F0DC34}"/>
              </a:ext>
            </a:extLst>
          </p:cNvPr>
          <p:cNvPicPr>
            <a:picLocks noChangeAspect="1"/>
          </p:cNvPicPr>
          <p:nvPr/>
        </p:nvPicPr>
        <p:blipFill>
          <a:blip r:embed="rId2"/>
          <a:stretch>
            <a:fillRect/>
          </a:stretch>
        </p:blipFill>
        <p:spPr>
          <a:xfrm>
            <a:off x="4876800" y="101600"/>
            <a:ext cx="3344750" cy="4399526"/>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800600" y="70571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8047D996-17AD-4F83-AB46-A1AB0012B1E5}"/>
              </a:ext>
            </a:extLst>
          </p:cNvPr>
          <p:cNvCxnSpPr>
            <a:cxnSpLocks/>
          </p:cNvCxnSpPr>
          <p:nvPr/>
        </p:nvCxnSpPr>
        <p:spPr>
          <a:xfrm>
            <a:off x="4826655" y="148249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27E525A8-CCEF-47EA-8CBA-9A2D15B7A0D2}"/>
              </a:ext>
            </a:extLst>
          </p:cNvPr>
          <p:cNvCxnSpPr>
            <a:cxnSpLocks/>
          </p:cNvCxnSpPr>
          <p:nvPr/>
        </p:nvCxnSpPr>
        <p:spPr>
          <a:xfrm>
            <a:off x="4800600" y="26479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2207FD22-2759-4845-8C88-02EAC35261DA}"/>
              </a:ext>
            </a:extLst>
          </p:cNvPr>
          <p:cNvCxnSpPr>
            <a:cxnSpLocks/>
          </p:cNvCxnSpPr>
          <p:nvPr/>
        </p:nvCxnSpPr>
        <p:spPr>
          <a:xfrm>
            <a:off x="4800599" y="34861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A6395D34-6443-4196-B3A2-D8DF707346D3}"/>
              </a:ext>
            </a:extLst>
          </p:cNvPr>
          <p:cNvCxnSpPr>
            <a:cxnSpLocks/>
          </p:cNvCxnSpPr>
          <p:nvPr/>
        </p:nvCxnSpPr>
        <p:spPr>
          <a:xfrm>
            <a:off x="4807235" y="42481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56339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Is this a Waived Search?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10. Select Yes.</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52</a:t>
            </a:fld>
            <a:endParaRPr lang="en-US" dirty="0"/>
          </a:p>
        </p:txBody>
      </p:sp>
      <p:pic>
        <p:nvPicPr>
          <p:cNvPr id="7" name="Picture 6">
            <a:extLst>
              <a:ext uri="{FF2B5EF4-FFF2-40B4-BE49-F238E27FC236}">
                <a16:creationId xmlns:a16="http://schemas.microsoft.com/office/drawing/2014/main" id="{1A93133B-A2C8-4F94-B98D-2878E65C403B}"/>
              </a:ext>
            </a:extLst>
          </p:cNvPr>
          <p:cNvPicPr>
            <a:picLocks noChangeAspect="1"/>
          </p:cNvPicPr>
          <p:nvPr/>
        </p:nvPicPr>
        <p:blipFill>
          <a:blip r:embed="rId2"/>
          <a:stretch>
            <a:fillRect/>
          </a:stretch>
        </p:blipFill>
        <p:spPr>
          <a:xfrm>
            <a:off x="4415175" y="988219"/>
            <a:ext cx="4443701" cy="2256840"/>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495800" y="204043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403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Waived Search Information for an External Candidate</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57201" y="1657350"/>
            <a:ext cx="3008313" cy="2590799"/>
          </a:xfrm>
        </p:spPr>
        <p:txBody>
          <a:bodyPr/>
          <a:lstStyle/>
          <a:p>
            <a:r>
              <a:rPr lang="en-US" sz="1100" dirty="0">
                <a:solidFill>
                  <a:srgbClr val="666666"/>
                </a:solidFill>
                <a:latin typeface="Segoe UI" panose="020B0502040204020203" pitchFamily="34" charset="0"/>
              </a:rPr>
              <a:t>11. Type of waived search.</a:t>
            </a:r>
          </a:p>
          <a:p>
            <a:r>
              <a:rPr lang="en-US" sz="1100" i="1" dirty="0">
                <a:solidFill>
                  <a:srgbClr val="666666"/>
                </a:solidFill>
                <a:latin typeface="Segoe UI" panose="020B0502040204020203" pitchFamily="34" charset="0"/>
              </a:rPr>
              <a:t>If you select other, please enter the position title. This option will present as an additional question.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12. Select No.</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13. Enter first and last name.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14. Select Yes or No. </a:t>
            </a:r>
          </a:p>
          <a:p>
            <a:r>
              <a:rPr lang="en-US" sz="1100" i="1" dirty="0">
                <a:solidFill>
                  <a:srgbClr val="666666"/>
                </a:solidFill>
                <a:latin typeface="Segoe UI" panose="020B0502040204020203" pitchFamily="34" charset="0"/>
              </a:rPr>
              <a:t>If you select Yes, you will be prompted to enter a relocation allowance that will present as an additional question. </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53</a:t>
            </a:fld>
            <a:endParaRPr lang="en-US" dirty="0"/>
          </a:p>
        </p:txBody>
      </p:sp>
      <p:pic>
        <p:nvPicPr>
          <p:cNvPr id="6" name="Picture 5">
            <a:extLst>
              <a:ext uri="{FF2B5EF4-FFF2-40B4-BE49-F238E27FC236}">
                <a16:creationId xmlns:a16="http://schemas.microsoft.com/office/drawing/2014/main" id="{AF04B77A-853C-4CB3-867E-2E9392BF16DF}"/>
              </a:ext>
            </a:extLst>
          </p:cNvPr>
          <p:cNvPicPr>
            <a:picLocks noChangeAspect="1"/>
          </p:cNvPicPr>
          <p:nvPr/>
        </p:nvPicPr>
        <p:blipFill>
          <a:blip r:embed="rId2"/>
          <a:stretch>
            <a:fillRect/>
          </a:stretch>
        </p:blipFill>
        <p:spPr>
          <a:xfrm>
            <a:off x="5107229" y="361088"/>
            <a:ext cx="3688115" cy="3867150"/>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978025" y="831492"/>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0DF45EA-42BA-4846-BA36-7D4B80A43869}"/>
              </a:ext>
            </a:extLst>
          </p:cNvPr>
          <p:cNvCxnSpPr>
            <a:cxnSpLocks/>
          </p:cNvCxnSpPr>
          <p:nvPr/>
        </p:nvCxnSpPr>
        <p:spPr>
          <a:xfrm>
            <a:off x="5058559" y="221158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E059EDF8-F872-4907-994C-14B2B6E63DAB}"/>
              </a:ext>
            </a:extLst>
          </p:cNvPr>
          <p:cNvCxnSpPr>
            <a:cxnSpLocks/>
          </p:cNvCxnSpPr>
          <p:nvPr/>
        </p:nvCxnSpPr>
        <p:spPr>
          <a:xfrm>
            <a:off x="5054872" y="289381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41AB8D4D-2B0A-42EA-9F0D-0FAC545E3642}"/>
              </a:ext>
            </a:extLst>
          </p:cNvPr>
          <p:cNvCxnSpPr>
            <a:cxnSpLocks/>
          </p:cNvCxnSpPr>
          <p:nvPr/>
        </p:nvCxnSpPr>
        <p:spPr>
          <a:xfrm>
            <a:off x="5074783" y="402447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47893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p:txBody>
          <a:bodyPr/>
          <a:lstStyle/>
          <a:p>
            <a:r>
              <a:rPr lang="en-US" dirty="0"/>
              <a:t>Waived Search Information for a Current UD Employee</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11. Type of waived search.</a:t>
            </a:r>
          </a:p>
          <a:p>
            <a:r>
              <a:rPr lang="en-US" sz="1100" i="1" dirty="0">
                <a:solidFill>
                  <a:srgbClr val="666666"/>
                </a:solidFill>
                <a:latin typeface="Segoe UI" panose="020B0502040204020203" pitchFamily="34" charset="0"/>
              </a:rPr>
              <a:t>If you select other, please enter the position title. This option will present itself as an additional question.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12. Select Yes.</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13. Enter first and last name.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14. Enter current job title. </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15. Enter current department .</a:t>
            </a: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54</a:t>
            </a:fld>
            <a:endParaRPr lang="en-US" dirty="0"/>
          </a:p>
        </p:txBody>
      </p:sp>
      <p:pic>
        <p:nvPicPr>
          <p:cNvPr id="6" name="Picture 5">
            <a:extLst>
              <a:ext uri="{FF2B5EF4-FFF2-40B4-BE49-F238E27FC236}">
                <a16:creationId xmlns:a16="http://schemas.microsoft.com/office/drawing/2014/main" id="{7A4FD8EE-C870-4787-9A5E-C283CC74C33B}"/>
              </a:ext>
            </a:extLst>
          </p:cNvPr>
          <p:cNvPicPr>
            <a:picLocks noChangeAspect="1"/>
          </p:cNvPicPr>
          <p:nvPr/>
        </p:nvPicPr>
        <p:blipFill>
          <a:blip r:embed="rId2"/>
          <a:stretch>
            <a:fillRect/>
          </a:stretch>
        </p:blipFill>
        <p:spPr>
          <a:xfrm>
            <a:off x="5020411" y="335756"/>
            <a:ext cx="3505768" cy="4095751"/>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897263" y="7810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0DF45EA-42BA-4846-BA36-7D4B80A43869}"/>
              </a:ext>
            </a:extLst>
          </p:cNvPr>
          <p:cNvCxnSpPr>
            <a:cxnSpLocks/>
          </p:cNvCxnSpPr>
          <p:nvPr/>
        </p:nvCxnSpPr>
        <p:spPr>
          <a:xfrm>
            <a:off x="4897262" y="187772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E059EDF8-F872-4907-994C-14B2B6E63DAB}"/>
              </a:ext>
            </a:extLst>
          </p:cNvPr>
          <p:cNvCxnSpPr>
            <a:cxnSpLocks/>
          </p:cNvCxnSpPr>
          <p:nvPr/>
        </p:nvCxnSpPr>
        <p:spPr>
          <a:xfrm>
            <a:off x="4883987" y="270813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EDE6D063-1682-4CB7-91DA-DFAE5F5441EE}"/>
              </a:ext>
            </a:extLst>
          </p:cNvPr>
          <p:cNvCxnSpPr>
            <a:cxnSpLocks/>
          </p:cNvCxnSpPr>
          <p:nvPr/>
        </p:nvCxnSpPr>
        <p:spPr>
          <a:xfrm>
            <a:off x="4899965" y="3400641"/>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41AB8D4D-2B0A-42EA-9F0D-0FAC545E3642}"/>
              </a:ext>
            </a:extLst>
          </p:cNvPr>
          <p:cNvCxnSpPr>
            <a:cxnSpLocks/>
          </p:cNvCxnSpPr>
          <p:nvPr/>
        </p:nvCxnSpPr>
        <p:spPr>
          <a:xfrm>
            <a:off x="4905922" y="403665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22018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780607"/>
            <a:ext cx="3276600" cy="947738"/>
          </a:xfrm>
        </p:spPr>
        <p:txBody>
          <a:bodyPr/>
          <a:lstStyle/>
          <a:p>
            <a:r>
              <a:rPr lang="en-US" dirty="0"/>
              <a:t>Waived Search Information for a Candidate or Current Employee who needs Sponsorship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381000" y="1826918"/>
            <a:ext cx="3008313" cy="2743199"/>
          </a:xfrm>
        </p:spPr>
        <p:txBody>
          <a:bodyPr/>
          <a:lstStyle/>
          <a:p>
            <a:r>
              <a:rPr lang="en-US" sz="1100" dirty="0">
                <a:solidFill>
                  <a:srgbClr val="666666"/>
                </a:solidFill>
                <a:latin typeface="Segoe UI" panose="020B0502040204020203" pitchFamily="34" charset="0"/>
              </a:rPr>
              <a:t>16. Select Yes or Yes- I am unsure of their status </a:t>
            </a:r>
          </a:p>
          <a:p>
            <a:r>
              <a:rPr lang="en-US" sz="1100" i="1" dirty="0">
                <a:solidFill>
                  <a:srgbClr val="666666"/>
                </a:solidFill>
                <a:latin typeface="Segoe UI" panose="020B0502040204020203" pitchFamily="34" charset="0"/>
              </a:rPr>
              <a:t>If you select ‘I am unsure of their status’, the visa options will not appear, and HR will verify.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17. If you selected Yes, select type of sponsorship.</a:t>
            </a:r>
          </a:p>
          <a:p>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55</a:t>
            </a:fld>
            <a:endParaRPr lang="en-US" dirty="0"/>
          </a:p>
        </p:txBody>
      </p:sp>
      <p:pic>
        <p:nvPicPr>
          <p:cNvPr id="7" name="Picture 6">
            <a:extLst>
              <a:ext uri="{FF2B5EF4-FFF2-40B4-BE49-F238E27FC236}">
                <a16:creationId xmlns:a16="http://schemas.microsoft.com/office/drawing/2014/main" id="{4EB61F86-78EC-4C00-BFC6-FC669193F2AE}"/>
              </a:ext>
            </a:extLst>
          </p:cNvPr>
          <p:cNvPicPr>
            <a:picLocks noChangeAspect="1"/>
          </p:cNvPicPr>
          <p:nvPr/>
        </p:nvPicPr>
        <p:blipFill>
          <a:blip r:embed="rId2"/>
          <a:stretch>
            <a:fillRect/>
          </a:stretch>
        </p:blipFill>
        <p:spPr>
          <a:xfrm>
            <a:off x="4904364" y="748775"/>
            <a:ext cx="3782436" cy="3341260"/>
          </a:xfrm>
          <a:prstGeom prst="rect">
            <a:avLst/>
          </a:prstGeom>
        </p:spPr>
      </p:pic>
      <p:cxnSp>
        <p:nvCxnSpPr>
          <p:cNvPr id="13" name="Straight Arrow Connector 12">
            <a:extLst>
              <a:ext uri="{FF2B5EF4-FFF2-40B4-BE49-F238E27FC236}">
                <a16:creationId xmlns:a16="http://schemas.microsoft.com/office/drawing/2014/main" id="{107020D9-24F9-4FEB-821E-FAC0C40DD099}"/>
              </a:ext>
            </a:extLst>
          </p:cNvPr>
          <p:cNvCxnSpPr>
            <a:cxnSpLocks/>
          </p:cNvCxnSpPr>
          <p:nvPr/>
        </p:nvCxnSpPr>
        <p:spPr>
          <a:xfrm>
            <a:off x="4876801" y="1113672"/>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AD1A99B6-8203-4BD8-91B7-0C7319BA55E5}"/>
              </a:ext>
            </a:extLst>
          </p:cNvPr>
          <p:cNvCxnSpPr>
            <a:cxnSpLocks/>
          </p:cNvCxnSpPr>
          <p:nvPr/>
        </p:nvCxnSpPr>
        <p:spPr>
          <a:xfrm>
            <a:off x="4876801" y="2404748"/>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6A63A5E2-0563-4C39-AE6E-DDF8D1714971}"/>
              </a:ext>
            </a:extLst>
          </p:cNvPr>
          <p:cNvCxnSpPr>
            <a:cxnSpLocks/>
          </p:cNvCxnSpPr>
          <p:nvPr/>
        </p:nvCxnSpPr>
        <p:spPr>
          <a:xfrm>
            <a:off x="4856891" y="1352550"/>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75480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726281"/>
            <a:ext cx="3276600" cy="947738"/>
          </a:xfrm>
        </p:spPr>
        <p:txBody>
          <a:bodyPr/>
          <a:lstStyle/>
          <a:p>
            <a:r>
              <a:rPr lang="en-US" dirty="0"/>
              <a:t>Waived Search Information Continued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381000" y="1826918"/>
            <a:ext cx="3008313" cy="2743199"/>
          </a:xfrm>
        </p:spPr>
        <p:txBody>
          <a:bodyPr/>
          <a:lstStyle/>
          <a:p>
            <a:r>
              <a:rPr lang="en-US" sz="1100" dirty="0">
                <a:solidFill>
                  <a:srgbClr val="666666"/>
                </a:solidFill>
                <a:latin typeface="Segoe UI" panose="020B0502040204020203" pitchFamily="34" charset="0"/>
              </a:rPr>
              <a:t>17. Use the calendar to select an estimated start date. </a:t>
            </a:r>
            <a:endParaRPr lang="en-US" sz="1100" i="1" dirty="0">
              <a:solidFill>
                <a:srgbClr val="666666"/>
              </a:solidFill>
              <a:latin typeface="Segoe UI" panose="020B0502040204020203" pitchFamily="34" charset="0"/>
            </a:endParaRP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18. Provide justification for waived search.</a:t>
            </a:r>
          </a:p>
          <a:p>
            <a:endParaRPr lang="en-US" sz="1100"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19. Upload resume.  </a:t>
            </a:r>
          </a:p>
          <a:p>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56</a:t>
            </a:fld>
            <a:endParaRPr lang="en-US" dirty="0"/>
          </a:p>
        </p:txBody>
      </p:sp>
      <p:pic>
        <p:nvPicPr>
          <p:cNvPr id="6" name="Picture 5">
            <a:extLst>
              <a:ext uri="{FF2B5EF4-FFF2-40B4-BE49-F238E27FC236}">
                <a16:creationId xmlns:a16="http://schemas.microsoft.com/office/drawing/2014/main" id="{598CFBD3-0C22-4FC2-8BA7-92DB234012C7}"/>
              </a:ext>
            </a:extLst>
          </p:cNvPr>
          <p:cNvPicPr>
            <a:picLocks noChangeAspect="1"/>
          </p:cNvPicPr>
          <p:nvPr/>
        </p:nvPicPr>
        <p:blipFill>
          <a:blip r:embed="rId2"/>
          <a:stretch>
            <a:fillRect/>
          </a:stretch>
        </p:blipFill>
        <p:spPr>
          <a:xfrm>
            <a:off x="4572000" y="862240"/>
            <a:ext cx="4114800" cy="2567499"/>
          </a:xfrm>
          <a:prstGeom prst="rect">
            <a:avLst/>
          </a:prstGeom>
        </p:spPr>
      </p:pic>
      <p:cxnSp>
        <p:nvCxnSpPr>
          <p:cNvPr id="8" name="Straight Arrow Connector 7">
            <a:extLst>
              <a:ext uri="{FF2B5EF4-FFF2-40B4-BE49-F238E27FC236}">
                <a16:creationId xmlns:a16="http://schemas.microsoft.com/office/drawing/2014/main" id="{97AD45EE-C3EC-432E-A606-85E63D1F817B}"/>
              </a:ext>
            </a:extLst>
          </p:cNvPr>
          <p:cNvCxnSpPr>
            <a:cxnSpLocks/>
          </p:cNvCxnSpPr>
          <p:nvPr/>
        </p:nvCxnSpPr>
        <p:spPr>
          <a:xfrm>
            <a:off x="4572000" y="1255295"/>
            <a:ext cx="24798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07020D9-24F9-4FEB-821E-FAC0C40DD099}"/>
              </a:ext>
            </a:extLst>
          </p:cNvPr>
          <p:cNvCxnSpPr>
            <a:cxnSpLocks/>
          </p:cNvCxnSpPr>
          <p:nvPr/>
        </p:nvCxnSpPr>
        <p:spPr>
          <a:xfrm>
            <a:off x="4572000" y="2093495"/>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AD1A99B6-8203-4BD8-91B7-0C7319BA55E5}"/>
              </a:ext>
            </a:extLst>
          </p:cNvPr>
          <p:cNvCxnSpPr>
            <a:cxnSpLocks/>
          </p:cNvCxnSpPr>
          <p:nvPr/>
        </p:nvCxnSpPr>
        <p:spPr>
          <a:xfrm>
            <a:off x="4587430" y="3007895"/>
            <a:ext cx="27284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41314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24200"/>
          </a:xfrm>
        </p:spPr>
        <p:txBody>
          <a:bodyPr/>
          <a:lstStyle/>
          <a:p>
            <a:br>
              <a:rPr lang="en-US" sz="1600" dirty="0"/>
            </a:br>
            <a:r>
              <a:rPr lang="en-US" sz="1100" b="0" dirty="0">
                <a:solidFill>
                  <a:srgbClr val="666666"/>
                </a:solidFill>
                <a:latin typeface="Segoe UI" panose="020B0502040204020203" pitchFamily="34" charset="0"/>
              </a:rPr>
              <a:t>20. Select the Portfolio/Unit that the position falls under.</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57</a:t>
            </a:fld>
            <a:endParaRPr lang="en-US" dirty="0"/>
          </a:p>
        </p:txBody>
      </p:sp>
      <p:pic>
        <p:nvPicPr>
          <p:cNvPr id="7" name="Picture 6">
            <a:extLst>
              <a:ext uri="{FF2B5EF4-FFF2-40B4-BE49-F238E27FC236}">
                <a16:creationId xmlns:a16="http://schemas.microsoft.com/office/drawing/2014/main" id="{3E92A813-AE9B-48CC-AA9A-B3C361F5F044}"/>
              </a:ext>
            </a:extLst>
          </p:cNvPr>
          <p:cNvPicPr>
            <a:picLocks noChangeAspect="1"/>
          </p:cNvPicPr>
          <p:nvPr/>
        </p:nvPicPr>
        <p:blipFill>
          <a:blip r:embed="rId2"/>
          <a:stretch>
            <a:fillRect/>
          </a:stretch>
        </p:blipFill>
        <p:spPr>
          <a:xfrm>
            <a:off x="5029200" y="127287"/>
            <a:ext cx="3565728" cy="4364771"/>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953000" y="40195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4104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21. Select Yes or No.</a:t>
            </a:r>
          </a:p>
          <a:p>
            <a:r>
              <a:rPr lang="en-US" sz="1100" b="0" i="1" dirty="0">
                <a:solidFill>
                  <a:srgbClr val="666666"/>
                </a:solidFill>
                <a:latin typeface="Segoe UI" panose="020B0502040204020203" pitchFamily="34" charset="0"/>
              </a:rPr>
              <a:t>If you select Yes, you will need to provide an explanation below. This </a:t>
            </a:r>
            <a:r>
              <a:rPr lang="en-US" sz="1100" i="1" dirty="0">
                <a:solidFill>
                  <a:srgbClr val="666666"/>
                </a:solidFill>
                <a:latin typeface="Segoe UI" panose="020B0502040204020203" pitchFamily="34" charset="0"/>
              </a:rPr>
              <a:t>option will reveal itself as an additional question.</a:t>
            </a: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 </a:t>
            </a:r>
            <a:br>
              <a:rPr lang="en-US" sz="1100" b="0" dirty="0">
                <a:solidFill>
                  <a:srgbClr val="666666"/>
                </a:solidFill>
                <a:latin typeface="Segoe UI" panose="020B0502040204020203" pitchFamily="34" charset="0"/>
              </a:rPr>
            </a:br>
            <a:r>
              <a:rPr lang="en-US" sz="1100" dirty="0">
                <a:solidFill>
                  <a:srgbClr val="666666"/>
                </a:solidFill>
                <a:latin typeface="Segoe UI" panose="020B0502040204020203" pitchFamily="34" charset="0"/>
              </a:rPr>
              <a:t>22</a:t>
            </a:r>
            <a:r>
              <a:rPr lang="en-US" sz="1100" b="0" dirty="0">
                <a:solidFill>
                  <a:srgbClr val="666666"/>
                </a:solidFill>
                <a:latin typeface="Segoe UI" panose="020B0502040204020203" pitchFamily="34" charset="0"/>
              </a:rPr>
              <a:t>. Enter your answer for the risk of not filling the position.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23. Select the hours worked per week.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24. Enter the name of the Supervisor and Supervisor Code.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25. Enter the Supervisor Phone Number.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26. Enter the Budgeted Salary.</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58</a:t>
            </a:fld>
            <a:endParaRPr lang="en-US" dirty="0"/>
          </a:p>
        </p:txBody>
      </p:sp>
      <p:pic>
        <p:nvPicPr>
          <p:cNvPr id="6" name="Picture 5">
            <a:extLst>
              <a:ext uri="{FF2B5EF4-FFF2-40B4-BE49-F238E27FC236}">
                <a16:creationId xmlns:a16="http://schemas.microsoft.com/office/drawing/2014/main" id="{E2F0E454-5E60-4A89-A497-34CD1CB8EE43}"/>
              </a:ext>
            </a:extLst>
          </p:cNvPr>
          <p:cNvPicPr>
            <a:picLocks noChangeAspect="1"/>
          </p:cNvPicPr>
          <p:nvPr/>
        </p:nvPicPr>
        <p:blipFill>
          <a:blip r:embed="rId2"/>
          <a:stretch>
            <a:fillRect/>
          </a:stretch>
        </p:blipFill>
        <p:spPr>
          <a:xfrm>
            <a:off x="5121046" y="22969"/>
            <a:ext cx="3590335" cy="4458328"/>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5008467" y="51655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50A5AD0E-01EE-46DE-87B8-84408883B8C1}"/>
              </a:ext>
            </a:extLst>
          </p:cNvPr>
          <p:cNvCxnSpPr>
            <a:cxnSpLocks/>
          </p:cNvCxnSpPr>
          <p:nvPr/>
        </p:nvCxnSpPr>
        <p:spPr>
          <a:xfrm>
            <a:off x="4984623" y="117935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5000600" y="196435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4984623" y="273349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F15FD0D0-4F8B-4728-9D4A-4FB400D68F86}"/>
              </a:ext>
            </a:extLst>
          </p:cNvPr>
          <p:cNvCxnSpPr>
            <a:cxnSpLocks/>
          </p:cNvCxnSpPr>
          <p:nvPr/>
        </p:nvCxnSpPr>
        <p:spPr>
          <a:xfrm>
            <a:off x="5000599" y="3463951"/>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4984376" y="421701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6744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23BA-753A-47E3-8AC7-F2377F0462E4}"/>
              </a:ext>
            </a:extLst>
          </p:cNvPr>
          <p:cNvSpPr>
            <a:spLocks noGrp="1"/>
          </p:cNvSpPr>
          <p:nvPr>
            <p:ph type="title"/>
          </p:nvPr>
        </p:nvSpPr>
        <p:spPr/>
        <p:txBody>
          <a:bodyPr/>
          <a:lstStyle/>
          <a:p>
            <a:r>
              <a:rPr lang="en-US" dirty="0"/>
              <a:t>New or Existing Position </a:t>
            </a:r>
          </a:p>
        </p:txBody>
      </p:sp>
      <p:sp>
        <p:nvSpPr>
          <p:cNvPr id="4" name="Text Placeholder 3">
            <a:extLst>
              <a:ext uri="{FF2B5EF4-FFF2-40B4-BE49-F238E27FC236}">
                <a16:creationId xmlns:a16="http://schemas.microsoft.com/office/drawing/2014/main" id="{C617CE07-1412-4C98-877D-A6556B380D94}"/>
              </a:ext>
            </a:extLst>
          </p:cNvPr>
          <p:cNvSpPr>
            <a:spLocks noGrp="1"/>
          </p:cNvSpPr>
          <p:nvPr>
            <p:ph type="body" sz="half" idx="2"/>
          </p:nvPr>
        </p:nvSpPr>
        <p:spPr/>
        <p:txBody>
          <a:bodyPr/>
          <a:lstStyle/>
          <a:p>
            <a:r>
              <a:rPr lang="en-US" sz="1100" dirty="0">
                <a:solidFill>
                  <a:srgbClr val="666666"/>
                </a:solidFill>
                <a:latin typeface="Segoe UI" panose="020B0502040204020203" pitchFamily="34" charset="0"/>
              </a:rPr>
              <a:t>3. Enter the number of positions you are requesting to fill. </a:t>
            </a:r>
          </a:p>
          <a:p>
            <a:r>
              <a:rPr lang="en-US" sz="1100" i="1" dirty="0">
                <a:solidFill>
                  <a:srgbClr val="666666"/>
                </a:solidFill>
                <a:latin typeface="Segoe UI" panose="020B0502040204020203" pitchFamily="34" charset="0"/>
              </a:rPr>
              <a:t>Please note that if you need to fill multiple positions that are a combination of new and existing positions with different titles, funding sources, etc. or if you are filling more than one waived search, you will need to submit multiple forms. </a:t>
            </a:r>
          </a:p>
          <a:p>
            <a:endParaRPr lang="en-US" sz="1100" i="1" dirty="0">
              <a:solidFill>
                <a:srgbClr val="666666"/>
              </a:solidFill>
              <a:latin typeface="Segoe UI" panose="020B0502040204020203" pitchFamily="34" charset="0"/>
            </a:endParaRPr>
          </a:p>
          <a:p>
            <a:r>
              <a:rPr lang="en-US" sz="1100" dirty="0">
                <a:solidFill>
                  <a:srgbClr val="666666"/>
                </a:solidFill>
                <a:latin typeface="Segoe UI" panose="020B0502040204020203" pitchFamily="34" charset="0"/>
              </a:rPr>
              <a:t>4. Select ‘Yes’ to replace an existing position. </a:t>
            </a:r>
          </a:p>
        </p:txBody>
      </p:sp>
      <p:sp>
        <p:nvSpPr>
          <p:cNvPr id="5" name="Slide Number Placeholder 4">
            <a:extLst>
              <a:ext uri="{FF2B5EF4-FFF2-40B4-BE49-F238E27FC236}">
                <a16:creationId xmlns:a16="http://schemas.microsoft.com/office/drawing/2014/main" id="{E89CAFA5-9614-41B3-B861-806649380119}"/>
              </a:ext>
            </a:extLst>
          </p:cNvPr>
          <p:cNvSpPr>
            <a:spLocks noGrp="1"/>
          </p:cNvSpPr>
          <p:nvPr>
            <p:ph type="sldNum" sz="quarter" idx="10"/>
          </p:nvPr>
        </p:nvSpPr>
        <p:spPr/>
        <p:txBody>
          <a:bodyPr/>
          <a:lstStyle/>
          <a:p>
            <a:pPr>
              <a:defRPr/>
            </a:pPr>
            <a:fld id="{34742D8B-8594-4B44-80B0-BECC0F075DC4}" type="slidenum">
              <a:rPr lang="en-US" smtClean="0"/>
              <a:pPr>
                <a:defRPr/>
              </a:pPr>
              <a:t>5</a:t>
            </a:fld>
            <a:endParaRPr lang="en-US" dirty="0"/>
          </a:p>
        </p:txBody>
      </p:sp>
      <p:pic>
        <p:nvPicPr>
          <p:cNvPr id="20" name="Picture 19">
            <a:extLst>
              <a:ext uri="{FF2B5EF4-FFF2-40B4-BE49-F238E27FC236}">
                <a16:creationId xmlns:a16="http://schemas.microsoft.com/office/drawing/2014/main" id="{F604DF4E-10D5-4C3B-9D3E-96DCBC483832}"/>
              </a:ext>
            </a:extLst>
          </p:cNvPr>
          <p:cNvPicPr>
            <a:picLocks noChangeAspect="1"/>
          </p:cNvPicPr>
          <p:nvPr/>
        </p:nvPicPr>
        <p:blipFill>
          <a:blip r:embed="rId2"/>
          <a:stretch>
            <a:fillRect/>
          </a:stretch>
        </p:blipFill>
        <p:spPr>
          <a:xfrm>
            <a:off x="4209140" y="438150"/>
            <a:ext cx="4302760" cy="3505200"/>
          </a:xfrm>
          <a:prstGeom prst="rect">
            <a:avLst/>
          </a:prstGeom>
        </p:spPr>
      </p:pic>
      <p:cxnSp>
        <p:nvCxnSpPr>
          <p:cNvPr id="22" name="Straight Arrow Connector 21">
            <a:extLst>
              <a:ext uri="{FF2B5EF4-FFF2-40B4-BE49-F238E27FC236}">
                <a16:creationId xmlns:a16="http://schemas.microsoft.com/office/drawing/2014/main" id="{A4A6560C-6F61-401A-8700-B769A1DD8C61}"/>
              </a:ext>
            </a:extLst>
          </p:cNvPr>
          <p:cNvCxnSpPr/>
          <p:nvPr/>
        </p:nvCxnSpPr>
        <p:spPr>
          <a:xfrm>
            <a:off x="4267200" y="1733550"/>
            <a:ext cx="2286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21BDE846-6941-4698-993F-2BA0FD638F7C}"/>
              </a:ext>
            </a:extLst>
          </p:cNvPr>
          <p:cNvCxnSpPr>
            <a:cxnSpLocks/>
          </p:cNvCxnSpPr>
          <p:nvPr/>
        </p:nvCxnSpPr>
        <p:spPr>
          <a:xfrm>
            <a:off x="4229100" y="2571750"/>
            <a:ext cx="30480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39874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27</a:t>
            </a:r>
            <a:r>
              <a:rPr lang="en-US" sz="1100" b="0" dirty="0">
                <a:solidFill>
                  <a:srgbClr val="666666"/>
                </a:solidFill>
                <a:latin typeface="Segoe UI" panose="020B0502040204020203" pitchFamily="34" charset="0"/>
              </a:rPr>
              <a:t>. Select the Work Schedule.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Other, you will need to provide the work schedule. This </a:t>
            </a:r>
            <a:r>
              <a:rPr lang="en-US" sz="1100" i="1" dirty="0">
                <a:solidFill>
                  <a:srgbClr val="666666"/>
                </a:solidFill>
                <a:latin typeface="Segoe UI" panose="020B0502040204020203" pitchFamily="34" charset="0"/>
              </a:rPr>
              <a:t>option will reveal itself as an additional question.</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28.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29. Select 100% or Less than 100%.</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less than 100% , please provide the percentage of the job that </a:t>
            </a:r>
            <a:r>
              <a:rPr lang="en-US" sz="1100" i="1" dirty="0">
                <a:solidFill>
                  <a:srgbClr val="666666"/>
                </a:solidFill>
                <a:latin typeface="Segoe UI" panose="020B0502040204020203" pitchFamily="34" charset="0"/>
              </a:rPr>
              <a:t>can</a:t>
            </a:r>
            <a:r>
              <a:rPr lang="en-US" sz="1100" b="0" i="1" dirty="0">
                <a:solidFill>
                  <a:srgbClr val="666666"/>
                </a:solidFill>
                <a:latin typeface="Segoe UI" panose="020B0502040204020203" pitchFamily="34" charset="0"/>
              </a:rPr>
              <a:t> be performed remotely and the hybrid work schedule. Selecting these options will reveal additional questions below.</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30. Enter the Purpose Code and Title. </a:t>
            </a:r>
            <a:br>
              <a:rPr lang="en-US" sz="1100" b="0" i="1"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using split funding please provide the purpose codes, titles and percentages. </a:t>
            </a: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59</a:t>
            </a:fld>
            <a:endParaRPr lang="en-US" dirty="0"/>
          </a:p>
        </p:txBody>
      </p:sp>
      <p:pic>
        <p:nvPicPr>
          <p:cNvPr id="7" name="Picture 6">
            <a:extLst>
              <a:ext uri="{FF2B5EF4-FFF2-40B4-BE49-F238E27FC236}">
                <a16:creationId xmlns:a16="http://schemas.microsoft.com/office/drawing/2014/main" id="{07D6F892-9FD2-4AC7-9EC2-A73A5D7F8DD8}"/>
              </a:ext>
            </a:extLst>
          </p:cNvPr>
          <p:cNvPicPr>
            <a:picLocks noChangeAspect="1"/>
          </p:cNvPicPr>
          <p:nvPr/>
        </p:nvPicPr>
        <p:blipFill>
          <a:blip r:embed="rId2"/>
          <a:stretch>
            <a:fillRect/>
          </a:stretch>
        </p:blipFill>
        <p:spPr>
          <a:xfrm>
            <a:off x="4953000" y="101600"/>
            <a:ext cx="3652810" cy="4400550"/>
          </a:xfrm>
          <a:prstGeom prst="rect">
            <a:avLst/>
          </a:prstGeom>
        </p:spPr>
      </p:pic>
      <p:cxnSp>
        <p:nvCxnSpPr>
          <p:cNvPr id="14" name="Straight Arrow Connector 13">
            <a:extLst>
              <a:ext uri="{FF2B5EF4-FFF2-40B4-BE49-F238E27FC236}">
                <a16:creationId xmlns:a16="http://schemas.microsoft.com/office/drawing/2014/main" id="{6EEBC78D-01D9-4A24-AF65-8334D2E6101D}"/>
              </a:ext>
            </a:extLst>
          </p:cNvPr>
          <p:cNvCxnSpPr>
            <a:cxnSpLocks/>
          </p:cNvCxnSpPr>
          <p:nvPr/>
        </p:nvCxnSpPr>
        <p:spPr>
          <a:xfrm>
            <a:off x="4876801" y="3959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909246" y="41780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876801" y="220830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52252A5-3237-4B4F-9B8F-824A9CDDD8AA}"/>
              </a:ext>
            </a:extLst>
          </p:cNvPr>
          <p:cNvCxnSpPr>
            <a:cxnSpLocks/>
          </p:cNvCxnSpPr>
          <p:nvPr/>
        </p:nvCxnSpPr>
        <p:spPr>
          <a:xfrm>
            <a:off x="4876800" y="299613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62959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General Position Questions Continued</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31. Select Yes or No. </a:t>
            </a:r>
          </a:p>
          <a:p>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32. Select the Position Type </a:t>
            </a:r>
          </a:p>
          <a:p>
            <a:r>
              <a:rPr lang="en-US" sz="1100" i="1" dirty="0">
                <a:solidFill>
                  <a:srgbClr val="666666"/>
                </a:solidFill>
                <a:latin typeface="Segoe UI" panose="020B0502040204020203" pitchFamily="34" charset="0"/>
              </a:rPr>
              <a:t>If you select a temporary position,</a:t>
            </a:r>
            <a:r>
              <a:rPr lang="en-US" sz="1100" b="0" i="1" dirty="0">
                <a:solidFill>
                  <a:srgbClr val="666666"/>
                </a:solidFill>
                <a:latin typeface="Segoe UI" panose="020B0502040204020203" pitchFamily="34" charset="0"/>
              </a:rPr>
              <a:t> years of funding duration options will be revealed as an additional question below.</a:t>
            </a: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60</a:t>
            </a:fld>
            <a:endParaRPr lang="en-US" dirty="0"/>
          </a:p>
        </p:txBody>
      </p:sp>
      <p:pic>
        <p:nvPicPr>
          <p:cNvPr id="6" name="Picture 5">
            <a:extLst>
              <a:ext uri="{FF2B5EF4-FFF2-40B4-BE49-F238E27FC236}">
                <a16:creationId xmlns:a16="http://schemas.microsoft.com/office/drawing/2014/main" id="{2B6EBC22-10BA-4A40-9318-2FBDA7802139}"/>
              </a:ext>
            </a:extLst>
          </p:cNvPr>
          <p:cNvPicPr>
            <a:picLocks noChangeAspect="1"/>
          </p:cNvPicPr>
          <p:nvPr/>
        </p:nvPicPr>
        <p:blipFill>
          <a:blip r:embed="rId2"/>
          <a:stretch>
            <a:fillRect/>
          </a:stretch>
        </p:blipFill>
        <p:spPr>
          <a:xfrm>
            <a:off x="4557252" y="881421"/>
            <a:ext cx="4277183" cy="2324556"/>
          </a:xfrm>
          <a:prstGeom prst="rect">
            <a:avLst/>
          </a:prstGeom>
        </p:spPr>
      </p:pic>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577900" y="249481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577900" y="1738236"/>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04947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Computer Equipment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33</a:t>
            </a:r>
            <a:r>
              <a:rPr lang="en-US" sz="1100" b="0" dirty="0">
                <a:solidFill>
                  <a:srgbClr val="666666"/>
                </a:solidFill>
                <a:latin typeface="Segoe UI" panose="020B0502040204020203" pitchFamily="34" charset="0"/>
              </a:rPr>
              <a:t>.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34. Enter the hardware and software needs.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35. Select Yes or No </a:t>
            </a:r>
          </a:p>
          <a:p>
            <a:r>
              <a:rPr lang="en-US" sz="1100" i="1" dirty="0">
                <a:solidFill>
                  <a:srgbClr val="666666"/>
                </a:solidFill>
                <a:latin typeface="Segoe UI" panose="020B0502040204020203" pitchFamily="34" charset="0"/>
              </a:rPr>
              <a:t>If you select yes, please enter the name of the employee who was last assigned the computer. This will present itself as an additional question below. </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61</a:t>
            </a:fld>
            <a:endParaRPr lang="en-US" dirty="0"/>
          </a:p>
        </p:txBody>
      </p:sp>
      <p:pic>
        <p:nvPicPr>
          <p:cNvPr id="7" name="Picture 6">
            <a:extLst>
              <a:ext uri="{FF2B5EF4-FFF2-40B4-BE49-F238E27FC236}">
                <a16:creationId xmlns:a16="http://schemas.microsoft.com/office/drawing/2014/main" id="{C975B4B8-4929-4FF5-B9E4-314580135A0D}"/>
              </a:ext>
            </a:extLst>
          </p:cNvPr>
          <p:cNvPicPr>
            <a:picLocks noChangeAspect="1"/>
          </p:cNvPicPr>
          <p:nvPr/>
        </p:nvPicPr>
        <p:blipFill>
          <a:blip r:embed="rId2"/>
          <a:stretch>
            <a:fillRect/>
          </a:stretch>
        </p:blipFill>
        <p:spPr>
          <a:xfrm>
            <a:off x="4604938" y="707631"/>
            <a:ext cx="4265677" cy="3105556"/>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548158" y="12382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539063" y="2307333"/>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562660" y="3537298"/>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22525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Location Information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dirty="0">
                <a:solidFill>
                  <a:srgbClr val="666666"/>
                </a:solidFill>
                <a:latin typeface="Segoe UI" panose="020B0502040204020203" pitchFamily="34" charset="0"/>
              </a:rPr>
              <a:t>36</a:t>
            </a:r>
            <a:r>
              <a:rPr lang="en-US" sz="1100" b="0" dirty="0">
                <a:solidFill>
                  <a:srgbClr val="666666"/>
                </a:solidFill>
                <a:latin typeface="Segoe UI" panose="020B0502040204020203" pitchFamily="34" charset="0"/>
              </a:rPr>
              <a:t>. Enter the building that the person will be working in.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37. Enter the office room number.</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38.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39. Select Lab </a:t>
            </a:r>
            <a:r>
              <a:rPr lang="en-US" sz="1100" dirty="0">
                <a:solidFill>
                  <a:srgbClr val="666666"/>
                </a:solidFill>
                <a:latin typeface="Segoe UI" panose="020B0502040204020203" pitchFamily="34" charset="0"/>
              </a:rPr>
              <a:t>&amp;</a:t>
            </a:r>
            <a:r>
              <a:rPr lang="en-US" sz="1100" b="0" dirty="0">
                <a:solidFill>
                  <a:srgbClr val="666666"/>
                </a:solidFill>
                <a:latin typeface="Segoe UI" panose="020B0502040204020203" pitchFamily="34" charset="0"/>
              </a:rPr>
              <a:t> Office OR Office.</a:t>
            </a:r>
          </a:p>
          <a:p>
            <a:r>
              <a:rPr lang="en-US" sz="1100" i="1" dirty="0">
                <a:solidFill>
                  <a:srgbClr val="666666"/>
                </a:solidFill>
                <a:latin typeface="Segoe UI" panose="020B0502040204020203" pitchFamily="34" charset="0"/>
              </a:rPr>
              <a:t>If selecting Lab and Office, lab location and renovation questions will appear below.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dirty="0">
                <a:solidFill>
                  <a:srgbClr val="666666"/>
                </a:solidFill>
                <a:latin typeface="Segoe UI" panose="020B0502040204020203" pitchFamily="34" charset="0"/>
              </a:rPr>
              <a:t>40</a:t>
            </a:r>
            <a:r>
              <a:rPr lang="en-US" sz="1100" b="0" dirty="0">
                <a:solidFill>
                  <a:srgbClr val="666666"/>
                </a:solidFill>
                <a:latin typeface="Segoe UI" panose="020B0502040204020203" pitchFamily="34" charset="0"/>
              </a:rPr>
              <a:t>. Enter the purpose code. </a:t>
            </a:r>
            <a:br>
              <a:rPr lang="en-US" sz="1100" b="0" dirty="0">
                <a:solidFill>
                  <a:srgbClr val="666666"/>
                </a:solidFill>
                <a:latin typeface="Segoe UI" panose="020B0502040204020203" pitchFamily="34" charset="0"/>
              </a:rPr>
            </a:br>
            <a:r>
              <a:rPr lang="en-US" sz="1050" b="0" i="1" dirty="0">
                <a:solidFill>
                  <a:srgbClr val="666666"/>
                </a:solidFill>
                <a:effectLst/>
                <a:latin typeface="Segoe UI" panose="020B0502040204020203" pitchFamily="34" charset="0"/>
              </a:rPr>
              <a:t>If using split funding, please provide the purpose code, title and percentage separated by commas</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62</a:t>
            </a:fld>
            <a:endParaRPr lang="en-US" dirty="0"/>
          </a:p>
        </p:txBody>
      </p:sp>
      <p:pic>
        <p:nvPicPr>
          <p:cNvPr id="6" name="Picture 5">
            <a:extLst>
              <a:ext uri="{FF2B5EF4-FFF2-40B4-BE49-F238E27FC236}">
                <a16:creationId xmlns:a16="http://schemas.microsoft.com/office/drawing/2014/main" id="{A94F9D12-A929-4731-A1BA-BA573126ED5C}"/>
              </a:ext>
            </a:extLst>
          </p:cNvPr>
          <p:cNvPicPr>
            <a:picLocks noChangeAspect="1"/>
          </p:cNvPicPr>
          <p:nvPr/>
        </p:nvPicPr>
        <p:blipFill>
          <a:blip r:embed="rId2"/>
          <a:stretch>
            <a:fillRect/>
          </a:stretch>
        </p:blipFill>
        <p:spPr>
          <a:xfrm>
            <a:off x="4903982" y="209550"/>
            <a:ext cx="3462444" cy="4230823"/>
          </a:xfrm>
          <a:prstGeom prst="rect">
            <a:avLst/>
          </a:prstGeom>
        </p:spPr>
      </p:pic>
      <p:cxnSp>
        <p:nvCxnSpPr>
          <p:cNvPr id="10" name="Straight Arrow Connector 9">
            <a:extLst>
              <a:ext uri="{FF2B5EF4-FFF2-40B4-BE49-F238E27FC236}">
                <a16:creationId xmlns:a16="http://schemas.microsoft.com/office/drawing/2014/main" id="{0F573E12-7AC9-4957-9B84-0BB99BD36612}"/>
              </a:ext>
            </a:extLst>
          </p:cNvPr>
          <p:cNvCxnSpPr>
            <a:cxnSpLocks/>
          </p:cNvCxnSpPr>
          <p:nvPr/>
        </p:nvCxnSpPr>
        <p:spPr>
          <a:xfrm>
            <a:off x="4747363" y="809325"/>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019ECC40-281E-440A-886E-784541DBC25B}"/>
              </a:ext>
            </a:extLst>
          </p:cNvPr>
          <p:cNvCxnSpPr>
            <a:cxnSpLocks/>
          </p:cNvCxnSpPr>
          <p:nvPr/>
        </p:nvCxnSpPr>
        <p:spPr>
          <a:xfrm>
            <a:off x="4800600" y="2427229"/>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800600" y="333202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800599" y="412023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5119A9DF-5684-4CDD-93D3-2CF645B2A250}"/>
              </a:ext>
            </a:extLst>
          </p:cNvPr>
          <p:cNvCxnSpPr>
            <a:cxnSpLocks/>
          </p:cNvCxnSpPr>
          <p:nvPr/>
        </p:nvCxnSpPr>
        <p:spPr>
          <a:xfrm>
            <a:off x="4759694" y="1466887"/>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2234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Upload Attachments</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41. Select Yes or No.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42. If Yes, upload the job description.</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63</a:t>
            </a:fld>
            <a:endParaRPr lang="en-US" dirty="0"/>
          </a:p>
        </p:txBody>
      </p:sp>
      <p:pic>
        <p:nvPicPr>
          <p:cNvPr id="7" name="Picture 6">
            <a:extLst>
              <a:ext uri="{FF2B5EF4-FFF2-40B4-BE49-F238E27FC236}">
                <a16:creationId xmlns:a16="http://schemas.microsoft.com/office/drawing/2014/main" id="{8395F2B7-98F8-402C-9E7D-D9E9D77E55E9}"/>
              </a:ext>
            </a:extLst>
          </p:cNvPr>
          <p:cNvPicPr>
            <a:picLocks noChangeAspect="1"/>
          </p:cNvPicPr>
          <p:nvPr/>
        </p:nvPicPr>
        <p:blipFill>
          <a:blip r:embed="rId2"/>
          <a:stretch>
            <a:fillRect/>
          </a:stretch>
        </p:blipFill>
        <p:spPr>
          <a:xfrm>
            <a:off x="4648200" y="971550"/>
            <a:ext cx="3940760" cy="2529144"/>
          </a:xfrm>
          <a:prstGeom prst="rect">
            <a:avLst/>
          </a:prstGeom>
        </p:spPr>
      </p:pic>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4642055" y="18478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4581832" y="28765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43909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D1A7-DCA9-4688-B40B-E24AF36AA267}"/>
              </a:ext>
            </a:extLst>
          </p:cNvPr>
          <p:cNvSpPr>
            <a:spLocks noGrp="1"/>
          </p:cNvSpPr>
          <p:nvPr>
            <p:ph type="title"/>
          </p:nvPr>
        </p:nvSpPr>
        <p:spPr>
          <a:xfrm>
            <a:off x="457200" y="209550"/>
            <a:ext cx="3008313" cy="947738"/>
          </a:xfrm>
        </p:spPr>
        <p:txBody>
          <a:bodyPr/>
          <a:lstStyle/>
          <a:p>
            <a:r>
              <a:rPr lang="en-US" dirty="0"/>
              <a:t>Acknowledgement </a:t>
            </a:r>
          </a:p>
        </p:txBody>
      </p:sp>
      <p:sp>
        <p:nvSpPr>
          <p:cNvPr id="4" name="Text Placeholder 3">
            <a:extLst>
              <a:ext uri="{FF2B5EF4-FFF2-40B4-BE49-F238E27FC236}">
                <a16:creationId xmlns:a16="http://schemas.microsoft.com/office/drawing/2014/main" id="{F9096588-1B22-4DFC-B056-892F153076AF}"/>
              </a:ext>
            </a:extLst>
          </p:cNvPr>
          <p:cNvSpPr>
            <a:spLocks noGrp="1"/>
          </p:cNvSpPr>
          <p:nvPr>
            <p:ph type="body" sz="half" idx="2"/>
          </p:nvPr>
        </p:nvSpPr>
        <p:spPr>
          <a:xfrm>
            <a:off x="432619" y="1123950"/>
            <a:ext cx="3032894" cy="3198018"/>
          </a:xfrm>
        </p:spPr>
        <p:txBody>
          <a:bodyPr/>
          <a:lstStyle/>
          <a:p>
            <a:br>
              <a:rPr lang="en-US" sz="1600" dirty="0"/>
            </a:br>
            <a:r>
              <a:rPr lang="en-US" sz="1100" b="0" dirty="0">
                <a:solidFill>
                  <a:srgbClr val="666666"/>
                </a:solidFill>
                <a:latin typeface="Segoe UI" panose="020B0502040204020203" pitchFamily="34" charset="0"/>
              </a:rPr>
              <a:t>43. Select I agree.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If you would like an emailed receipt of your responses, please select the check box.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Click Submit. </a:t>
            </a:r>
            <a:br>
              <a:rPr lang="en-US" sz="1100" b="0"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endParaRPr lang="en-US" sz="1100" dirty="0">
              <a:solidFill>
                <a:srgbClr val="666666"/>
              </a:solidFill>
              <a:latin typeface="Segoe UI" panose="020B0502040204020203" pitchFamily="34" charset="0"/>
            </a:endParaRPr>
          </a:p>
        </p:txBody>
      </p:sp>
      <p:sp>
        <p:nvSpPr>
          <p:cNvPr id="5" name="Slide Number Placeholder 4">
            <a:extLst>
              <a:ext uri="{FF2B5EF4-FFF2-40B4-BE49-F238E27FC236}">
                <a16:creationId xmlns:a16="http://schemas.microsoft.com/office/drawing/2014/main" id="{5FD093AC-1122-48D9-AE2C-B82DF793A39F}"/>
              </a:ext>
            </a:extLst>
          </p:cNvPr>
          <p:cNvSpPr>
            <a:spLocks noGrp="1"/>
          </p:cNvSpPr>
          <p:nvPr>
            <p:ph type="sldNum" sz="quarter" idx="10"/>
          </p:nvPr>
        </p:nvSpPr>
        <p:spPr/>
        <p:txBody>
          <a:bodyPr/>
          <a:lstStyle/>
          <a:p>
            <a:pPr>
              <a:defRPr/>
            </a:pPr>
            <a:fld id="{0C045864-67DE-844A-AC03-EBD93572A568}" type="slidenum">
              <a:rPr lang="en-US" smtClean="0"/>
              <a:pPr>
                <a:defRPr/>
              </a:pPr>
              <a:t>64</a:t>
            </a:fld>
            <a:endParaRPr lang="en-US" dirty="0"/>
          </a:p>
        </p:txBody>
      </p:sp>
      <p:pic>
        <p:nvPicPr>
          <p:cNvPr id="7" name="Picture 6">
            <a:extLst>
              <a:ext uri="{FF2B5EF4-FFF2-40B4-BE49-F238E27FC236}">
                <a16:creationId xmlns:a16="http://schemas.microsoft.com/office/drawing/2014/main" id="{E8C9AA69-B60D-4062-905D-136322838434}"/>
              </a:ext>
            </a:extLst>
          </p:cNvPr>
          <p:cNvPicPr>
            <a:picLocks noChangeAspect="1"/>
          </p:cNvPicPr>
          <p:nvPr/>
        </p:nvPicPr>
        <p:blipFill>
          <a:blip r:embed="rId2"/>
          <a:stretch>
            <a:fillRect/>
          </a:stretch>
        </p:blipFill>
        <p:spPr>
          <a:xfrm>
            <a:off x="4094147" y="800913"/>
            <a:ext cx="4617234" cy="2495802"/>
          </a:xfrm>
          <a:prstGeom prst="rect">
            <a:avLst/>
          </a:prstGeom>
        </p:spPr>
      </p:pic>
      <p:cxnSp>
        <p:nvCxnSpPr>
          <p:cNvPr id="14" name="Straight Arrow Connector 13">
            <a:extLst>
              <a:ext uri="{FF2B5EF4-FFF2-40B4-BE49-F238E27FC236}">
                <a16:creationId xmlns:a16="http://schemas.microsoft.com/office/drawing/2014/main" id="{78C344BA-2EB3-410D-AD68-5C4EED2B8E75}"/>
              </a:ext>
            </a:extLst>
          </p:cNvPr>
          <p:cNvCxnSpPr>
            <a:cxnSpLocks/>
          </p:cNvCxnSpPr>
          <p:nvPr/>
        </p:nvCxnSpPr>
        <p:spPr>
          <a:xfrm flipH="1">
            <a:off x="6553200" y="2639466"/>
            <a:ext cx="185955" cy="1669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8610A764-BE60-4F93-A4F5-BFD1689818CE}"/>
              </a:ext>
            </a:extLst>
          </p:cNvPr>
          <p:cNvCxnSpPr>
            <a:cxnSpLocks/>
          </p:cNvCxnSpPr>
          <p:nvPr/>
        </p:nvCxnSpPr>
        <p:spPr>
          <a:xfrm>
            <a:off x="3861966" y="24193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CD21E325-E50B-426F-AB07-990FE204256A}"/>
              </a:ext>
            </a:extLst>
          </p:cNvPr>
          <p:cNvCxnSpPr>
            <a:cxnSpLocks/>
          </p:cNvCxnSpPr>
          <p:nvPr/>
        </p:nvCxnSpPr>
        <p:spPr>
          <a:xfrm>
            <a:off x="3998388" y="1885950"/>
            <a:ext cx="272845" cy="762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8693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514350"/>
            <a:ext cx="3084514" cy="4363996"/>
          </a:xfrm>
        </p:spPr>
        <p:txBody>
          <a:bodyPr>
            <a:noAutofit/>
          </a:bodyPr>
          <a:lstStyle/>
          <a:p>
            <a:r>
              <a:rPr lang="en-US" dirty="0"/>
              <a:t>Existing Position Information</a:t>
            </a:r>
            <a:br>
              <a:rPr lang="en-US" dirty="0"/>
            </a:br>
            <a:br>
              <a:rPr lang="en-US" dirty="0"/>
            </a:br>
            <a:r>
              <a:rPr lang="en-US" sz="1100" b="0" dirty="0">
                <a:solidFill>
                  <a:srgbClr val="666666"/>
                </a:solidFill>
                <a:latin typeface="Segoe UI" panose="020B0502040204020203" pitchFamily="34" charset="0"/>
              </a:rPr>
              <a:t>5. If you know the position number, please select Yes. If not, please select No.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select No, you will you will be prompted to enter the name of the employee you will be replacing and their position title. These will present themselves as additional questions.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6. If you selected yes for the above question, will be required to enter the position number.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filling multiple positions, please separate numbers by a comma. </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7. Enter the first and last name of the employee(s) being replaced.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are replacing multiple employees, please separate names by a comma. </a:t>
            </a:r>
            <a:br>
              <a:rPr lang="en-US" sz="1100" b="0" i="1" dirty="0">
                <a:solidFill>
                  <a:srgbClr val="666666"/>
                </a:solidFill>
                <a:latin typeface="Segoe UI" panose="020B0502040204020203" pitchFamily="34" charset="0"/>
              </a:rPr>
            </a:br>
            <a:br>
              <a:rPr lang="en-US" sz="1100" b="0" i="1"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8. Enter the position title.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If you need to fill multiple positions with different titles you will need to submit multiple forms. </a:t>
            </a:r>
            <a:br>
              <a:rPr lang="en-US" i="1" dirty="0"/>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6</a:t>
            </a:fld>
            <a:endParaRPr lang="en-US" dirty="0"/>
          </a:p>
        </p:txBody>
      </p:sp>
      <p:pic>
        <p:nvPicPr>
          <p:cNvPr id="19" name="Picture 18">
            <a:extLst>
              <a:ext uri="{FF2B5EF4-FFF2-40B4-BE49-F238E27FC236}">
                <a16:creationId xmlns:a16="http://schemas.microsoft.com/office/drawing/2014/main" id="{86999EF4-12D0-49A7-A855-9AEA6EB791BD}"/>
              </a:ext>
            </a:extLst>
          </p:cNvPr>
          <p:cNvPicPr>
            <a:picLocks noChangeAspect="1"/>
          </p:cNvPicPr>
          <p:nvPr/>
        </p:nvPicPr>
        <p:blipFill>
          <a:blip r:embed="rId2"/>
          <a:stretch>
            <a:fillRect/>
          </a:stretch>
        </p:blipFill>
        <p:spPr>
          <a:xfrm>
            <a:off x="4953000" y="0"/>
            <a:ext cx="4083294" cy="4475367"/>
          </a:xfrm>
          <a:prstGeom prst="rect">
            <a:avLst/>
          </a:prstGeom>
        </p:spPr>
      </p:pic>
      <p:cxnSp>
        <p:nvCxnSpPr>
          <p:cNvPr id="20" name="Straight Arrow Connector 19">
            <a:extLst>
              <a:ext uri="{FF2B5EF4-FFF2-40B4-BE49-F238E27FC236}">
                <a16:creationId xmlns:a16="http://schemas.microsoft.com/office/drawing/2014/main" id="{CEE1D7DC-67F7-4074-A5B8-DBCB40F113E3}"/>
              </a:ext>
            </a:extLst>
          </p:cNvPr>
          <p:cNvCxnSpPr>
            <a:cxnSpLocks/>
          </p:cNvCxnSpPr>
          <p:nvPr/>
        </p:nvCxnSpPr>
        <p:spPr>
          <a:xfrm>
            <a:off x="5028059" y="1047750"/>
            <a:ext cx="26252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81F7BF9D-8B34-4F38-95B5-CB950035F634}"/>
              </a:ext>
            </a:extLst>
          </p:cNvPr>
          <p:cNvCxnSpPr>
            <a:cxnSpLocks/>
          </p:cNvCxnSpPr>
          <p:nvPr/>
        </p:nvCxnSpPr>
        <p:spPr>
          <a:xfrm flipV="1">
            <a:off x="5029200" y="1986976"/>
            <a:ext cx="260239"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40D1E1FB-1576-4A4D-9E18-9CDFD55060DB}"/>
              </a:ext>
            </a:extLst>
          </p:cNvPr>
          <p:cNvCxnSpPr>
            <a:cxnSpLocks/>
          </p:cNvCxnSpPr>
          <p:nvPr/>
        </p:nvCxnSpPr>
        <p:spPr>
          <a:xfrm>
            <a:off x="5028059" y="2906691"/>
            <a:ext cx="26138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40C66ED6-229C-45D4-8C87-5819E1879324}"/>
              </a:ext>
            </a:extLst>
          </p:cNvPr>
          <p:cNvCxnSpPr>
            <a:cxnSpLocks/>
          </p:cNvCxnSpPr>
          <p:nvPr/>
        </p:nvCxnSpPr>
        <p:spPr>
          <a:xfrm>
            <a:off x="5028059" y="3826406"/>
            <a:ext cx="26252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9833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666750"/>
            <a:ext cx="2932114" cy="1360446"/>
          </a:xfrm>
        </p:spPr>
        <p:txBody>
          <a:bodyPr>
            <a:noAutofit/>
          </a:bodyPr>
          <a:lstStyle/>
          <a:p>
            <a:r>
              <a:rPr lang="en-US" dirty="0"/>
              <a:t>Is this a Waived Search? </a:t>
            </a:r>
            <a:br>
              <a:rPr lang="en-US" i="1" dirty="0"/>
            </a:br>
            <a:br>
              <a:rPr lang="en-US" dirty="0"/>
            </a:br>
            <a:r>
              <a:rPr lang="en-US" sz="1100" b="0" dirty="0">
                <a:solidFill>
                  <a:srgbClr val="666666"/>
                </a:solidFill>
                <a:latin typeface="Segoe UI" panose="020B0502040204020203" pitchFamily="34" charset="0"/>
              </a:rPr>
              <a:t>8. Select No. </a:t>
            </a:r>
            <a:br>
              <a:rPr lang="en-US" sz="1100" b="0" dirty="0">
                <a:solidFill>
                  <a:srgbClr val="666666"/>
                </a:solidFill>
                <a:latin typeface="Segoe UI" panose="020B0502040204020203" pitchFamily="34" charset="0"/>
              </a:rPr>
            </a:br>
            <a:br>
              <a:rPr lang="en-US" i="1" dirty="0"/>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7</a:t>
            </a:fld>
            <a:endParaRPr lang="en-US" dirty="0"/>
          </a:p>
        </p:txBody>
      </p:sp>
      <p:pic>
        <p:nvPicPr>
          <p:cNvPr id="6" name="Picture 5">
            <a:extLst>
              <a:ext uri="{FF2B5EF4-FFF2-40B4-BE49-F238E27FC236}">
                <a16:creationId xmlns:a16="http://schemas.microsoft.com/office/drawing/2014/main" id="{90904B02-5C07-43ED-A453-7DCF9E6A8D1A}"/>
              </a:ext>
            </a:extLst>
          </p:cNvPr>
          <p:cNvPicPr>
            <a:picLocks noChangeAspect="1"/>
          </p:cNvPicPr>
          <p:nvPr/>
        </p:nvPicPr>
        <p:blipFill>
          <a:blip r:embed="rId2"/>
          <a:stretch>
            <a:fillRect/>
          </a:stretch>
        </p:blipFill>
        <p:spPr>
          <a:xfrm>
            <a:off x="3944497" y="590550"/>
            <a:ext cx="5113764" cy="2595850"/>
          </a:xfrm>
          <a:prstGeom prst="rect">
            <a:avLst/>
          </a:prstGeom>
        </p:spPr>
      </p:pic>
      <p:cxnSp>
        <p:nvCxnSpPr>
          <p:cNvPr id="9" name="Straight Arrow Connector 8">
            <a:extLst>
              <a:ext uri="{FF2B5EF4-FFF2-40B4-BE49-F238E27FC236}">
                <a16:creationId xmlns:a16="http://schemas.microsoft.com/office/drawing/2014/main" id="{F800E005-215D-44A1-BA86-202E48D9D916}"/>
              </a:ext>
            </a:extLst>
          </p:cNvPr>
          <p:cNvCxnSpPr>
            <a:cxnSpLocks/>
          </p:cNvCxnSpPr>
          <p:nvPr/>
        </p:nvCxnSpPr>
        <p:spPr>
          <a:xfrm>
            <a:off x="4038600" y="2123030"/>
            <a:ext cx="30480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6244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09C-8DA3-48CE-8DBB-35B4BCA37FD2}"/>
              </a:ext>
            </a:extLst>
          </p:cNvPr>
          <p:cNvSpPr>
            <a:spLocks noGrp="1"/>
          </p:cNvSpPr>
          <p:nvPr>
            <p:ph type="title"/>
          </p:nvPr>
        </p:nvSpPr>
        <p:spPr>
          <a:xfrm>
            <a:off x="381000" y="318835"/>
            <a:ext cx="2932114" cy="3886200"/>
          </a:xfrm>
        </p:spPr>
        <p:txBody>
          <a:bodyPr>
            <a:noAutofit/>
          </a:bodyPr>
          <a:lstStyle/>
          <a:p>
            <a:r>
              <a:rPr lang="en-US" dirty="0"/>
              <a:t>External Search Information</a:t>
            </a:r>
            <a:br>
              <a:rPr lang="en-US" dirty="0"/>
            </a:br>
            <a:br>
              <a:rPr lang="en-US" dirty="0"/>
            </a:br>
            <a:r>
              <a:rPr lang="en-US" sz="1100" b="0" dirty="0">
                <a:solidFill>
                  <a:srgbClr val="666666"/>
                </a:solidFill>
                <a:latin typeface="Segoe UI" panose="020B0502040204020203" pitchFamily="34" charset="0"/>
              </a:rPr>
              <a:t>9. Enter the Search Committee Chair’s Legal Name.</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10. Enter the Search Committee members using their legal name. </a:t>
            </a: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Please separate by comma. </a:t>
            </a:r>
            <a:br>
              <a:rPr lang="en-US" sz="1100" b="0" i="1"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dirty="0">
                <a:solidFill>
                  <a:srgbClr val="666666"/>
                </a:solidFill>
                <a:latin typeface="Segoe UI" panose="020B0502040204020203" pitchFamily="34" charset="0"/>
              </a:rPr>
              <a:t>11. Enter pre-screening questions. </a:t>
            </a:r>
            <a:br>
              <a:rPr lang="en-US" sz="1100" b="0" dirty="0">
                <a:solidFill>
                  <a:srgbClr val="666666"/>
                </a:solidFill>
                <a:latin typeface="Segoe UI" panose="020B0502040204020203" pitchFamily="34" charset="0"/>
              </a:rPr>
            </a:br>
            <a:br>
              <a:rPr lang="en-US" sz="1100" b="0" dirty="0">
                <a:solidFill>
                  <a:srgbClr val="666666"/>
                </a:solidFill>
                <a:latin typeface="Segoe UI" panose="020B0502040204020203" pitchFamily="34" charset="0"/>
              </a:rPr>
            </a:br>
            <a:r>
              <a:rPr lang="en-US" sz="1100" b="0" i="1" dirty="0">
                <a:solidFill>
                  <a:srgbClr val="666666"/>
                </a:solidFill>
                <a:latin typeface="Segoe UI" panose="020B0502040204020203" pitchFamily="34" charset="0"/>
              </a:rPr>
              <a:t>Adding pre screening questions to the application assists the committee with reviewing applications. It is an automated tool that asks candidates a series of qualifying questions and based upon their responses, it automatically designates whether a candidate meets the minimum qualifications or not. </a:t>
            </a:r>
            <a:br>
              <a:rPr lang="en-US" i="1" dirty="0"/>
            </a:br>
            <a:endParaRPr lang="en-US" i="1" dirty="0"/>
          </a:p>
        </p:txBody>
      </p:sp>
      <p:sp>
        <p:nvSpPr>
          <p:cNvPr id="5" name="Slide Number Placeholder 4">
            <a:extLst>
              <a:ext uri="{FF2B5EF4-FFF2-40B4-BE49-F238E27FC236}">
                <a16:creationId xmlns:a16="http://schemas.microsoft.com/office/drawing/2014/main" id="{F8741E3B-7E8D-46B4-BAFC-65C3573F50E8}"/>
              </a:ext>
            </a:extLst>
          </p:cNvPr>
          <p:cNvSpPr>
            <a:spLocks noGrp="1"/>
          </p:cNvSpPr>
          <p:nvPr>
            <p:ph type="sldNum" sz="quarter" idx="10"/>
          </p:nvPr>
        </p:nvSpPr>
        <p:spPr/>
        <p:txBody>
          <a:bodyPr/>
          <a:lstStyle/>
          <a:p>
            <a:pPr>
              <a:defRPr/>
            </a:pPr>
            <a:fld id="{34742D8B-8594-4B44-80B0-BECC0F075DC4}" type="slidenum">
              <a:rPr lang="en-US" smtClean="0"/>
              <a:pPr>
                <a:defRPr/>
              </a:pPr>
              <a:t>8</a:t>
            </a:fld>
            <a:endParaRPr lang="en-US" dirty="0"/>
          </a:p>
        </p:txBody>
      </p:sp>
      <p:pic>
        <p:nvPicPr>
          <p:cNvPr id="4" name="Picture 3">
            <a:extLst>
              <a:ext uri="{FF2B5EF4-FFF2-40B4-BE49-F238E27FC236}">
                <a16:creationId xmlns:a16="http://schemas.microsoft.com/office/drawing/2014/main" id="{21F6497E-E729-42DD-A6C2-9ACC79E90711}"/>
              </a:ext>
            </a:extLst>
          </p:cNvPr>
          <p:cNvPicPr>
            <a:picLocks noChangeAspect="1"/>
          </p:cNvPicPr>
          <p:nvPr/>
        </p:nvPicPr>
        <p:blipFill>
          <a:blip r:embed="rId2"/>
          <a:stretch>
            <a:fillRect/>
          </a:stretch>
        </p:blipFill>
        <p:spPr>
          <a:xfrm>
            <a:off x="4724400" y="0"/>
            <a:ext cx="4248940" cy="4523871"/>
          </a:xfrm>
          <a:prstGeom prst="rect">
            <a:avLst/>
          </a:prstGeom>
        </p:spPr>
      </p:pic>
      <p:cxnSp>
        <p:nvCxnSpPr>
          <p:cNvPr id="7" name="Straight Arrow Connector 6">
            <a:extLst>
              <a:ext uri="{FF2B5EF4-FFF2-40B4-BE49-F238E27FC236}">
                <a16:creationId xmlns:a16="http://schemas.microsoft.com/office/drawing/2014/main" id="{D83384B3-FBFC-487A-96CD-14A6DBD61991}"/>
              </a:ext>
            </a:extLst>
          </p:cNvPr>
          <p:cNvCxnSpPr>
            <a:cxnSpLocks/>
          </p:cNvCxnSpPr>
          <p:nvPr/>
        </p:nvCxnSpPr>
        <p:spPr>
          <a:xfrm>
            <a:off x="4745540" y="1238250"/>
            <a:ext cx="254041"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7DA02243-CAAA-466E-9FA0-F21A855E9B23}"/>
              </a:ext>
            </a:extLst>
          </p:cNvPr>
          <p:cNvCxnSpPr>
            <a:cxnSpLocks/>
          </p:cNvCxnSpPr>
          <p:nvPr/>
        </p:nvCxnSpPr>
        <p:spPr>
          <a:xfrm>
            <a:off x="4745540" y="2152650"/>
            <a:ext cx="27763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F86A026B-B36D-44C2-B3FB-9B7DF3B45ED4}"/>
              </a:ext>
            </a:extLst>
          </p:cNvPr>
          <p:cNvCxnSpPr>
            <a:cxnSpLocks/>
          </p:cNvCxnSpPr>
          <p:nvPr/>
        </p:nvCxnSpPr>
        <p:spPr>
          <a:xfrm>
            <a:off x="4745540" y="3790950"/>
            <a:ext cx="285382"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79414826"/>
      </p:ext>
    </p:extLst>
  </p:cSld>
  <p:clrMapOvr>
    <a:masterClrMapping/>
  </p:clrMapOvr>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F6C27152CA94B9B65636C94D2A176" ma:contentTypeVersion="3" ma:contentTypeDescription="Create a new document." ma:contentTypeScope="" ma:versionID="75d38953bcd8ea3663437d78509a526c">
  <xsd:schema xmlns:xsd="http://www.w3.org/2001/XMLSchema" xmlns:xs="http://www.w3.org/2001/XMLSchema" xmlns:p="http://schemas.microsoft.com/office/2006/metadata/properties" xmlns:ns2="78605331-efd2-474e-9e69-3b983143bfe1" xmlns:ns3="99aacafe-1580-4bcb-ad95-cc066ae40ef3" targetNamespace="http://schemas.microsoft.com/office/2006/metadata/properties" ma:root="true" ma:fieldsID="c12fc732797e87453b7c1f27b3f1527c" ns2:_="" ns3:_="">
    <xsd:import namespace="78605331-efd2-474e-9e69-3b983143bfe1"/>
    <xsd:import namespace="99aacafe-1580-4bcb-ad95-cc066ae40ef3"/>
    <xsd:element name="properties">
      <xsd:complexType>
        <xsd:sequence>
          <xsd:element name="documentManagement">
            <xsd:complexType>
              <xsd:all>
                <xsd:element ref="ns2:p51f777e746a439692a9c7ef7dae3d64"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05331-efd2-474e-9e69-3b983143bfe1" elementFormDefault="qualified">
    <xsd:import namespace="http://schemas.microsoft.com/office/2006/documentManagement/types"/>
    <xsd:import namespace="http://schemas.microsoft.com/office/infopath/2007/PartnerControls"/>
    <xsd:element name="p51f777e746a439692a9c7ef7dae3d64" ma:index="9" nillable="true" ma:taxonomy="true" ma:internalName="p51f777e746a439692a9c7ef7dae3d64" ma:taxonomyFieldName="UnitClassification" ma:displayName="UnitClassification" ma:default="" ma:fieldId="{951f777e-746a-4396-92a9-c7ef7dae3d64}" ma:taxonomyMulti="true" ma:sspId="0bdd5ded-ed89-4195-a86c-ef771cc115e4" ma:termSetId="483aeb38-41a9-43cf-99bf-5cdd4f256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aacafe-1580-4bcb-ad95-cc066ae40e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14907d-62dc-4568-9e53-242181632a81}" ma:internalName="TaxCatchAll" ma:showField="CatchAllData" ma:web="99aacafe-1580-4bcb-ad95-cc066ae40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51f777e746a439692a9c7ef7dae3d64 xmlns="78605331-efd2-474e-9e69-3b983143bfe1">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be0984f9-9e17-4853-9dd5-76277644a4c8</TermId>
        </TermInfo>
      </Terms>
    </p51f777e746a439692a9c7ef7dae3d64>
    <TaxCatchAll xmlns="99aacafe-1580-4bcb-ad95-cc066ae40ef3">
      <Value>25</Value>
    </TaxCatchAll>
  </documentManagement>
</p:properties>
</file>

<file path=customXml/itemProps1.xml><?xml version="1.0" encoding="utf-8"?>
<ds:datastoreItem xmlns:ds="http://schemas.openxmlformats.org/officeDocument/2006/customXml" ds:itemID="{EA734F91-845F-49A5-93D7-8A592143AB8A}"/>
</file>

<file path=customXml/itemProps2.xml><?xml version="1.0" encoding="utf-8"?>
<ds:datastoreItem xmlns:ds="http://schemas.openxmlformats.org/officeDocument/2006/customXml" ds:itemID="{E73043AD-88CE-45B9-825A-6DE7C23ECB01}"/>
</file>

<file path=customXml/itemProps3.xml><?xml version="1.0" encoding="utf-8"?>
<ds:datastoreItem xmlns:ds="http://schemas.openxmlformats.org/officeDocument/2006/customXml" ds:itemID="{3EDC5C55-DF5C-45D0-B790-C80AED9175CE}"/>
</file>

<file path=docProps/app.xml><?xml version="1.0" encoding="utf-8"?>
<Properties xmlns="http://schemas.openxmlformats.org/officeDocument/2006/extended-properties" xmlns:vt="http://schemas.openxmlformats.org/officeDocument/2006/docPropsVTypes">
  <TotalTime>1157</TotalTime>
  <Words>3776</Words>
  <Application>Microsoft Office PowerPoint</Application>
  <PresentationFormat>On-screen Show (16:9)</PresentationFormat>
  <Paragraphs>287</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Helvetica Neue</vt:lpstr>
      <vt:lpstr>Segoe UI</vt:lpstr>
      <vt:lpstr>Office Theme</vt:lpstr>
      <vt:lpstr>PowerPoint Presentation</vt:lpstr>
      <vt:lpstr>Tips for Starting your Request </vt:lpstr>
      <vt:lpstr>Guide Contents</vt:lpstr>
      <vt:lpstr>PowerPoint Presentation</vt:lpstr>
      <vt:lpstr>Requestor Information </vt:lpstr>
      <vt:lpstr>New or Existing Position </vt:lpstr>
      <vt:lpstr>Existing Position Information  5. If you know the position number, please select Yes. If not, please select No.  If you select No, you will you will be prompted to enter the name of the employee you will be replacing and their position title. These will present themselves as additional questions.   6. If you selected yes for the above question, will be required to enter the position number.  If you are filling multiple positions, please separate numbers by a comma.   7. Enter the first and last name of the employee(s) being replaced.  If you are replacing multiple employees, please separate names by a comma.   8. Enter the position title.  If you need to fill multiple positions with different titles you will need to submit multiple forms.  </vt:lpstr>
      <vt:lpstr>Is this a Waived Search?   8. Select No.   </vt:lpstr>
      <vt:lpstr>External Search Information  9. Enter the Search Committee Chair’s Legal Name.  10. Enter the Search Committee members using their legal name.  Please separate by comma.   11. Enter pre-screening questions.   Adding pre screening questions to the application assists the committee with reviewing applications. It is an automated tool that asks candidates a series of qualifying questions and based upon their responses, it automatically designates whether a candidate meets the minimum qualifications or not.  </vt:lpstr>
      <vt:lpstr>General Position Questions  12. Select the Portfolio/Unit that the position falls under.      </vt:lpstr>
      <vt:lpstr>General Position Questions Continued  13. Select Yes or No If you select Yes, you will need to provide an explanation below. This option will reveal itself as an additional question.   14. Enter your answer for the risk of not filling the position.   15. Select the hours worked per week.   16. Enter the name of the Supervisor and Supervisor Code.   17. Enter the Supervisor Phone Number.   18. Enter the Budgeted Salary.   </vt:lpstr>
      <vt:lpstr>General Position Questions Continued  19. Select the Work Schedule.  If you select Other, you will need to provide the work schedule. This option will reveal itself as an additional question.  20. Select Yes or No   21. Select 100% or Less than 100% If you select less than 100% , please provide the percentage of the job that can be performed remotely and the hybrid work schedule. Selecting these options will reveal additional questions below.  22. Enter the Purpose Code and Title.  If you are using split funding please provide the purpose codes, titles and percentages.   </vt:lpstr>
      <vt:lpstr>General Position Questions Continued  23. Select Yes or No   24. Select the Position Type If you select a temporary position, the years of funding duration options will be revealed as an additional question below.  </vt:lpstr>
      <vt:lpstr>Computer Equipment  25. Select Yes or No.   26. Enter the hardware and software needs.   27. Select Yes or No  If you select yes, please enter the name of the employee who was last assigned the computer. This will present itself as an additional question below. </vt:lpstr>
      <vt:lpstr>Location Information  28. Enter the building that the person will be working in.   29. Enter the office room number.  30. Select Yes or No.   31. Select Lab &amp; Office OR Office If selecting Lab and Office, lab location and renovation questions will appear below.  32. Enter the purpose code.  If using split funding, please provide the purpose code, title and percentage separated by commas    </vt:lpstr>
      <vt:lpstr>Upload Attachments  33. Select Yes or No.   34. If Yes, Upload the job description.    </vt:lpstr>
      <vt:lpstr>Acknowledgement  35. Select ‘I agree’.   If you would like an emailed receipt of your responses, please select the check box.   Click Submit.    </vt:lpstr>
      <vt:lpstr>PowerPoint Presentation</vt:lpstr>
      <vt:lpstr>Requestor Information </vt:lpstr>
      <vt:lpstr>New or Existing Position </vt:lpstr>
      <vt:lpstr>New Position Information</vt:lpstr>
      <vt:lpstr>Is this a Waived Search? </vt:lpstr>
      <vt:lpstr>External Search Information</vt:lpstr>
      <vt:lpstr>General Position Questions</vt:lpstr>
      <vt:lpstr>General Position Questions Continued</vt:lpstr>
      <vt:lpstr>General Position Questions Continued</vt:lpstr>
      <vt:lpstr>General Position Questions Continued</vt:lpstr>
      <vt:lpstr>Computer Equipment </vt:lpstr>
      <vt:lpstr>Location Information </vt:lpstr>
      <vt:lpstr>Upload Attachments</vt:lpstr>
      <vt:lpstr>Acknowledgement </vt:lpstr>
      <vt:lpstr>PowerPoint Presentation</vt:lpstr>
      <vt:lpstr>Requestor Information </vt:lpstr>
      <vt:lpstr>New or Existing Position </vt:lpstr>
      <vt:lpstr>Existing Position Information  5. If you know the position number, please select Yes. If not, please select No.  If you select No, you will you will be prompted to enter the name of the employee you will be replacing and their position title. These will present themselves as additional questions.   6. If you selected yes for the above question, will be required to enter the position number.  If you are filling multiple positions, please separate numbers by a comma.   7. Enter the first and last name of the employee(s) being replaced.  If you are replacing multiple employees, please separate names by a comma.   8. Enter the position title.  If you need to fill multiple positions with different titles you will need to submit multiple forms.  </vt:lpstr>
      <vt:lpstr>Is this a Waived Search? </vt:lpstr>
      <vt:lpstr>Waived Search Information for an External Candidate</vt:lpstr>
      <vt:lpstr>Waived Search Information for a Current UD Employee</vt:lpstr>
      <vt:lpstr>Waived Search Information for a Candidate or Current Employee who needs Sponsorship </vt:lpstr>
      <vt:lpstr>Waived Search Information Continued </vt:lpstr>
      <vt:lpstr>General Position Questions</vt:lpstr>
      <vt:lpstr>General Position Questions Continued</vt:lpstr>
      <vt:lpstr>General Position Questions Continued</vt:lpstr>
      <vt:lpstr>General Position Questions Continued</vt:lpstr>
      <vt:lpstr>Computer Equipment </vt:lpstr>
      <vt:lpstr>Location Information </vt:lpstr>
      <vt:lpstr>Upload Attachments</vt:lpstr>
      <vt:lpstr>Acknowledgement </vt:lpstr>
      <vt:lpstr>PowerPoint Presentation</vt:lpstr>
      <vt:lpstr>Requestor Information </vt:lpstr>
      <vt:lpstr>New or Existing Position </vt:lpstr>
      <vt:lpstr>New Position Information</vt:lpstr>
      <vt:lpstr>Is this a Waived Search? </vt:lpstr>
      <vt:lpstr>Waived Search Information for an External Candidate</vt:lpstr>
      <vt:lpstr>Waived Search Information for a Current UD Employee</vt:lpstr>
      <vt:lpstr>Waived Search Information for a Candidate or Current Employee who needs Sponsorship </vt:lpstr>
      <vt:lpstr>Waived Search Information Continued </vt:lpstr>
      <vt:lpstr>General Position Questions</vt:lpstr>
      <vt:lpstr>General Position Questions Continued</vt:lpstr>
      <vt:lpstr>General Position Questions Continued</vt:lpstr>
      <vt:lpstr>General Position Questions Continued</vt:lpstr>
      <vt:lpstr>Computer Equipment </vt:lpstr>
      <vt:lpstr>Location Information </vt:lpstr>
      <vt:lpstr>Upload Attachments</vt:lpstr>
      <vt:lpstr>Acknowledgement </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Chavis, Janna</cp:lastModifiedBy>
  <cp:revision>66</cp:revision>
  <dcterms:created xsi:type="dcterms:W3CDTF">2014-12-16T17:00:44Z</dcterms:created>
  <dcterms:modified xsi:type="dcterms:W3CDTF">2021-12-16T15:24:45Z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0x010100894F6C27152CA94B9B65636C94D2A176</vt:lpwstr>
  </property>
  <property fmtid="{D5CDD505-2E9C-101B-9397-08002B2CF9AE}" pid="3" name="UnitClassification">
    <vt:lpwstr>25;#Human Resources|be0984f9-9e17-4853-9dd5-76277644a4c8</vt:lpwstr>
  </property>
</Properties>
</file>